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4" r:id="rId22"/>
    <p:sldId id="285" r:id="rId23"/>
    <p:sldId id="286" r:id="rId24"/>
    <p:sldId id="287" r:id="rId25"/>
    <p:sldId id="282" r:id="rId26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>
        <p:scale>
          <a:sx n="75" d="100"/>
          <a:sy n="75" d="100"/>
        </p:scale>
        <p:origin x="-141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body"/>
          </p:nvPr>
        </p:nvSpPr>
        <p:spPr>
          <a:xfrm>
            <a:off x="749350" y="5513192"/>
            <a:ext cx="5994443" cy="522281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hdr"/>
          </p:nvPr>
        </p:nvSpPr>
        <p:spPr>
          <a:xfrm>
            <a:off x="1498700" y="6383922"/>
            <a:ext cx="5994443" cy="522281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1400" b="0" strike="noStrike" spc="-1">
                <a:latin typeface="Times New Roman"/>
              </a:rPr>
              <a:t> 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0" y="11026775"/>
            <a:ext cx="3251822" cy="579966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hu-HU" sz="1400" b="0" strike="noStrike" spc="-1">
                <a:latin typeface="Times New Roman"/>
              </a:rPr>
              <a:t> 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51822" cy="57996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hu-HU" sz="1400" b="0" strike="noStrike" spc="-1">
                <a:latin typeface="Times New Roman"/>
              </a:rPr>
              <a:t> 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4241321" y="0"/>
            <a:ext cx="3251822" cy="579966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4030152-4BBF-433B-9772-45C15CE2B892}" type="slidenum">
              <a:rPr lang="hu-HU" sz="1400" b="0" strike="noStrike" spc="-1">
                <a:latin typeface="Times New Roman"/>
              </a:rPr>
              <a:pPr algn="r"/>
              <a:t>‹#›</a:t>
            </a:fld>
            <a:endParaRPr lang="hu-H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679768" y="4715153"/>
            <a:ext cx="5437426" cy="44662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0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0" y="9428743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Szegedi Légifotó Nap 2017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0" y="0"/>
            <a:ext cx="2944946" cy="495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Tóth S., Zádori A., (Interplaninfo Bt.)    UAV-va előállított adatok felhasználása a földmérésben</a:t>
            </a:r>
            <a:endParaRPr lang="hu-H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hu-HU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hu-H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792000" y="237600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200" b="0" strike="noStrike" spc="-1">
                <a:solidFill>
                  <a:srgbClr val="000000"/>
                </a:solidFill>
                <a:latin typeface="Arial"/>
              </a:rPr>
              <a:t>UAV-val előállított adatok alkalmazási lehetőségei a</a:t>
            </a:r>
            <a:r>
              <a:t/>
            </a:r>
            <a:br/>
            <a:r>
              <a:rPr lang="hu-HU" sz="3200" b="0" strike="noStrike" spc="-1">
                <a:solidFill>
                  <a:srgbClr val="000000"/>
                </a:solidFill>
                <a:latin typeface="Arial"/>
              </a:rPr>
              <a:t>földmérés területén</a:t>
            </a:r>
            <a:endParaRPr lang="hu-HU" sz="3200" b="0" strike="noStrike" spc="-1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864000" y="4896000"/>
            <a:ext cx="259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</a:rPr>
              <a:t>Tóth Sándor</a:t>
            </a:r>
            <a:endParaRPr lang="hu-H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</a:rPr>
              <a:t>földmérő mérnök</a:t>
            </a:r>
            <a:endParaRPr lang="hu-HU" sz="2000" b="0" strike="noStrike" spc="-1" dirty="0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-1800000" y="216000"/>
            <a:ext cx="871236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Szegedi Légifotó Nap</a:t>
            </a:r>
            <a:endParaRPr lang="hu-H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2017.szeptember 29.</a:t>
            </a:r>
            <a:endParaRPr lang="hu-HU" sz="1400" b="0" strike="noStrike" spc="-1">
              <a:latin typeface="Arial"/>
            </a:endParaRPr>
          </a:p>
        </p:txBody>
      </p:sp>
      <p:pic>
        <p:nvPicPr>
          <p:cNvPr id="84" name="Kép 6"/>
          <p:cNvPicPr/>
          <p:nvPr/>
        </p:nvPicPr>
        <p:blipFill>
          <a:blip r:embed="rId2" cstate="print"/>
          <a:srcRect l="18013" t="10965" r="51992" b="78369"/>
          <a:stretch/>
        </p:blipFill>
        <p:spPr>
          <a:xfrm>
            <a:off x="5903640" y="188640"/>
            <a:ext cx="3239640" cy="719280"/>
          </a:xfrm>
          <a:prstGeom prst="rect">
            <a:avLst/>
          </a:prstGeom>
          <a:ln w="9360">
            <a:noFill/>
          </a:ln>
        </p:spPr>
      </p:pic>
      <p:sp>
        <p:nvSpPr>
          <p:cNvPr id="85" name="CustomShape 4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5"/>
          <p:cNvSpPr/>
          <p:nvPr/>
        </p:nvSpPr>
        <p:spPr>
          <a:xfrm>
            <a:off x="5616000" y="4896000"/>
            <a:ext cx="259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</a:rPr>
              <a:t>Zádori Adrián</a:t>
            </a:r>
            <a:endParaRPr lang="hu-H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</a:rPr>
              <a:t>földmérő mérnök</a:t>
            </a:r>
            <a:endParaRPr lang="hu-H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endParaRPr lang="hu-HU" sz="2000" b="0" strike="noStrike" spc="-1" dirty="0"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2448000" y="6383880"/>
            <a:ext cx="457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</a:rPr>
              <a:t>www.foldmeresszeged.hu</a:t>
            </a:r>
            <a:endParaRPr lang="hu-H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(X,Y,Z,S)</a:t>
            </a:r>
            <a:endParaRPr lang="hu-HU" sz="3200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 (pontfelhő)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2800" spc="-1" dirty="0"/>
          </a:p>
        </p:txBody>
      </p:sp>
      <p:pic>
        <p:nvPicPr>
          <p:cNvPr id="8" name="Kép 7" descr="pontfelh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4975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(X,Y,Z,S)</a:t>
            </a:r>
            <a:endParaRPr lang="hu-HU" sz="3200" spc="-1" dirty="0"/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Digitális felület modell</a:t>
            </a:r>
            <a:endParaRPr lang="hu-HU" sz="3200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32240" cy="9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 </a:t>
            </a:r>
          </a:p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hu-HU" sz="3600" spc="-1" dirty="0" err="1" smtClean="0">
                <a:solidFill>
                  <a:srgbClr val="000000"/>
                </a:solidFill>
                <a:latin typeface="Calibri"/>
              </a:rPr>
              <a:t>digitáis</a:t>
            </a: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 felület modell)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2800" spc="-1" dirty="0"/>
          </a:p>
        </p:txBody>
      </p:sp>
      <p:pic>
        <p:nvPicPr>
          <p:cNvPr id="8" name="Kép 7" descr="pontfelh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01" y="1196752"/>
            <a:ext cx="9151901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(X,Y,Z,S)</a:t>
            </a:r>
            <a:endParaRPr lang="hu-HU" sz="3200" spc="-1" dirty="0"/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Digitális felület modell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Ortofotó</a:t>
            </a:r>
            <a:endParaRPr lang="hu-HU" sz="3200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32240" cy="9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 </a:t>
            </a:r>
          </a:p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hu-HU" sz="3600" spc="-1" dirty="0" err="1" smtClean="0">
                <a:solidFill>
                  <a:srgbClr val="000000"/>
                </a:solidFill>
                <a:latin typeface="Calibri"/>
              </a:rPr>
              <a:t>ortofotó</a:t>
            </a: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2800" spc="-1" dirty="0"/>
          </a:p>
        </p:txBody>
      </p:sp>
      <p:pic>
        <p:nvPicPr>
          <p:cNvPr id="8" name="Kép 7" descr="pontfelh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103124"/>
            <a:ext cx="7272808" cy="562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(X,Y,Z,S)</a:t>
            </a:r>
            <a:endParaRPr lang="hu-HU" sz="3200" spc="-1" dirty="0"/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Digitális felület modell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Ortofotó</a:t>
            </a:r>
            <a:endParaRPr lang="hu-H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Levezetett adatok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keresztszelvények</a:t>
            </a:r>
            <a:endParaRPr lang="hu-HU" sz="3200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32240" cy="9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 </a:t>
            </a:r>
          </a:p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(keresztszelvények)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2800" spc="-1" dirty="0"/>
          </a:p>
        </p:txBody>
      </p:sp>
      <p:pic>
        <p:nvPicPr>
          <p:cNvPr id="8" name="Kép 7" descr="pontfelh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9184942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Előállítható adatok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11560" y="148478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(X,Y,Z,S)</a:t>
            </a:r>
            <a:endParaRPr lang="hu-HU" sz="3200" spc="-1" dirty="0"/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Digitális felület modell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Ortofotó</a:t>
            </a:r>
            <a:endParaRPr lang="hu-HU" sz="3200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Levezetett adatok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Keresztszelvények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Digitális domborzat modell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Szintvonalak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Térfogatszámítás</a:t>
            </a:r>
            <a:endParaRPr lang="hu-HU" sz="3200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987120"/>
            <a:ext cx="914220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9" name="Kép 6"/>
          <p:cNvPicPr/>
          <p:nvPr/>
        </p:nvPicPr>
        <p:blipFill>
          <a:blip r:embed="rId2" cstate="print"/>
          <a:srcRect l="18018" t="10966" r="52011" b="78394"/>
          <a:stretch/>
        </p:blipFill>
        <p:spPr>
          <a:xfrm>
            <a:off x="6969960" y="325080"/>
            <a:ext cx="2172240" cy="481320"/>
          </a:xfrm>
          <a:prstGeom prst="rect">
            <a:avLst/>
          </a:prstGeom>
          <a:ln w="9360"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0" y="0"/>
            <a:ext cx="675108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Pontosság ellenőrzése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288000" y="1584000"/>
            <a:ext cx="8109000" cy="122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hu-HU" sz="2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ACRSA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ajánlása alapján</a:t>
            </a:r>
            <a:endParaRPr lang="hu-H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hu-HU" sz="2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FGDC-STD-007.3-1998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szabvány szerint</a:t>
            </a: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</p:txBody>
      </p:sp>
      <p:pic>
        <p:nvPicPr>
          <p:cNvPr id="133" name="Kép 132"/>
          <p:cNvPicPr/>
          <p:nvPr/>
        </p:nvPicPr>
        <p:blipFill>
          <a:blip r:embed="rId3" cstate="print"/>
          <a:srcRect l="30950" t="20547" r="6058" b="17362"/>
          <a:stretch/>
        </p:blipFill>
        <p:spPr>
          <a:xfrm>
            <a:off x="6070680" y="1224000"/>
            <a:ext cx="2856960" cy="158364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Szövegdoboz 10"/>
              <p:cNvSpPr txBox="1"/>
              <p:nvPr/>
            </p:nvSpPr>
            <p:spPr>
              <a:xfrm>
                <a:off x="993246" y="3431325"/>
                <a:ext cx="132369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46" y="3431325"/>
                <a:ext cx="1323696" cy="299249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2765" r="-1843" b="-2857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stomShape 3"/>
          <p:cNvSpPr/>
          <p:nvPr/>
        </p:nvSpPr>
        <p:spPr>
          <a:xfrm>
            <a:off x="2719572" y="3051600"/>
            <a:ext cx="8109000" cy="407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hu-HU" sz="1600" b="0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Független mérésből származó koordináták</a:t>
            </a: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2708197" y="3449661"/>
            <a:ext cx="8109000" cy="407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hu-HU" sz="1600" b="0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- Fotogrammetriai kiértékelésből származó koordináták</a:t>
            </a: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7" name="Szövegdoboz 16"/>
              <p:cNvSpPr txBox="1"/>
              <p:nvPr/>
            </p:nvSpPr>
            <p:spPr>
              <a:xfrm>
                <a:off x="981870" y="3037810"/>
                <a:ext cx="13599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𝑎𝑖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70" y="3037810"/>
                <a:ext cx="1359988" cy="276999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3587" r="-897" b="-2608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Szövegdoboz 2"/>
              <p:cNvSpPr txBox="1"/>
              <p:nvPr/>
            </p:nvSpPr>
            <p:spPr>
              <a:xfrm>
                <a:off x="522874" y="4222467"/>
                <a:ext cx="449860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𝑅𝑀𝑆𝐸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((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𝑎𝑖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+(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𝑎𝑖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74" y="4222467"/>
                <a:ext cx="4498604" cy="818366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9" name="Szövegdoboz 18"/>
              <p:cNvSpPr txBox="1"/>
              <p:nvPr/>
            </p:nvSpPr>
            <p:spPr>
              <a:xfrm>
                <a:off x="5444562" y="4194170"/>
                <a:ext cx="305333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𝑅𝑀𝑆𝐸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((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𝑎𝑖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9" name="Szövegdoboz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562" y="4194170"/>
                <a:ext cx="3053335" cy="818366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Szövegdoboz 3"/>
              <p:cNvSpPr txBox="1"/>
              <p:nvPr/>
            </p:nvSpPr>
            <p:spPr>
              <a:xfrm>
                <a:off x="1665032" y="5846630"/>
                <a:ext cx="20192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hu-HU" dirty="0" smtClean="0"/>
                  <a:t>=1.7308</a:t>
                </a:r>
                <a:r>
                  <a:rPr lang="hu-HU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hu-HU" dirty="0"/>
              </a:p>
            </p:txBody>
          </p:sp>
        </mc:Choice>
        <mc:Fallback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032" y="5846630"/>
                <a:ext cx="2019271" cy="276999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3021" t="-28261" r="-1511" b="-5000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2" name="Szövegdoboz 21"/>
              <p:cNvSpPr txBox="1"/>
              <p:nvPr/>
            </p:nvSpPr>
            <p:spPr>
              <a:xfrm>
                <a:off x="5002209" y="5832981"/>
                <a:ext cx="20869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hu-HU" dirty="0" smtClean="0"/>
                  <a:t>=1.9600</a:t>
                </a:r>
                <a:r>
                  <a:rPr lang="hu-HU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hu-HU" dirty="0"/>
              </a:p>
            </p:txBody>
          </p:sp>
        </mc:Choice>
        <mc:Fallback>
          <p:sp>
            <p:nvSpPr>
              <p:cNvPr id="22" name="Szövegdoboz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209" y="5832981"/>
                <a:ext cx="2086918" cy="276999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2924" t="-28889" b="-511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stomShape 3"/>
          <p:cNvSpPr/>
          <p:nvPr/>
        </p:nvSpPr>
        <p:spPr>
          <a:xfrm>
            <a:off x="1362204" y="5228150"/>
            <a:ext cx="8109000" cy="407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hu-HU" sz="1600" b="0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Vízszintes és magassági megbízhatóság 95%-os konfidencia szinten</a:t>
            </a: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1600" b="0" strike="noStrike" spc="-1" dirty="0">
              <a:latin typeface="Arial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1871192" y="6353944"/>
            <a:ext cx="727280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spc="-1" dirty="0" smtClean="0">
                <a:solidFill>
                  <a:srgbClr val="000000"/>
                </a:solidFill>
              </a:rPr>
              <a:t>forrás: </a:t>
            </a:r>
            <a:r>
              <a:rPr lang="hu-HU" sz="1200" spc="-1" dirty="0" smtClean="0">
                <a:solidFill>
                  <a:srgbClr val="000000"/>
                </a:solidFill>
              </a:rPr>
              <a:t>	http</a:t>
            </a:r>
            <a:r>
              <a:rPr lang="hu-HU" sz="1200" spc="-1" dirty="0" smtClean="0">
                <a:solidFill>
                  <a:srgbClr val="000000"/>
                </a:solidFill>
              </a:rPr>
              <a:t>://</a:t>
            </a:r>
            <a:r>
              <a:rPr lang="hu-HU" sz="1200" spc="-1" dirty="0" smtClean="0">
                <a:solidFill>
                  <a:srgbClr val="000000"/>
                </a:solidFill>
              </a:rPr>
              <a:t>acrsa.org/hu/index.php/mennyire-pontos</a:t>
            </a:r>
          </a:p>
          <a:p>
            <a:pPr>
              <a:lnSpc>
                <a:spcPct val="100000"/>
              </a:lnSpc>
            </a:pPr>
            <a:r>
              <a:rPr lang="hu-HU" sz="1200" dirty="0" smtClean="0"/>
              <a:t>	https</a:t>
            </a:r>
            <a:r>
              <a:rPr lang="hu-HU" sz="1200" dirty="0" smtClean="0"/>
              <a:t>://www.fgdc.gov/standards/projects/FGDC-standards-projects/accuracy/part3/chapter3</a:t>
            </a:r>
            <a:endParaRPr lang="hu-HU" sz="1200" b="1" spc="-1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1200" b="1" spc="-1" dirty="0" smtClean="0">
                <a:solidFill>
                  <a:srgbClr val="000000"/>
                </a:solidFill>
              </a:rPr>
              <a:t> </a:t>
            </a:r>
            <a:endParaRPr lang="hu-HU" sz="1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 dirty="0" err="1">
                <a:solidFill>
                  <a:srgbClr val="000000"/>
                </a:solidFill>
                <a:latin typeface="Calibri"/>
              </a:rPr>
              <a:t>Interplaninfo</a:t>
            </a:r>
            <a:r>
              <a:rPr lang="hu-HU" sz="3600" b="0" strike="noStrike" spc="-1" dirty="0">
                <a:solidFill>
                  <a:srgbClr val="000000"/>
                </a:solidFill>
                <a:latin typeface="Calibri"/>
              </a:rPr>
              <a:t> Bt.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1990 óta működő vállalkozás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Fő tevékenység a 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földmérés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Kép 6"/>
          <p:cNvPicPr/>
          <p:nvPr/>
        </p:nvPicPr>
        <p:blipFill>
          <a:blip r:embed="rId2" cstate="print"/>
          <a:srcRect l="18018" t="10966" r="52011" b="78394"/>
          <a:stretch/>
        </p:blipFill>
        <p:spPr>
          <a:xfrm>
            <a:off x="6969960" y="324720"/>
            <a:ext cx="2172240" cy="481320"/>
          </a:xfrm>
          <a:prstGeom prst="rect">
            <a:avLst/>
          </a:prstGeom>
          <a:ln w="936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0" y="987120"/>
            <a:ext cx="914220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0" y="0"/>
            <a:ext cx="675108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Pontosság ellenőrzése</a:t>
            </a:r>
            <a:endParaRPr lang="hu-HU" sz="3600" b="0" strike="noStrike" spc="-1">
              <a:latin typeface="Arial"/>
            </a:endParaRPr>
          </a:p>
        </p:txBody>
      </p:sp>
      <p:pic>
        <p:nvPicPr>
          <p:cNvPr id="137" name="Kép 136"/>
          <p:cNvPicPr/>
          <p:nvPr/>
        </p:nvPicPr>
        <p:blipFill>
          <a:blip r:embed="rId3" cstate="print"/>
          <a:srcRect l="17534" t="15507" b="13093"/>
          <a:stretch/>
        </p:blipFill>
        <p:spPr>
          <a:xfrm>
            <a:off x="4104000" y="1368000"/>
            <a:ext cx="4875840" cy="237384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757440" y="6315120"/>
            <a:ext cx="1800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4"/>
          <p:cNvSpPr/>
          <p:nvPr/>
        </p:nvSpPr>
        <p:spPr>
          <a:xfrm>
            <a:off x="-9720" y="1728000"/>
            <a:ext cx="8109000" cy="163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Képek száma: 575 db </a:t>
            </a:r>
            <a:endParaRPr lang="hu-HU" sz="24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Repülési magasság: 40 m</a:t>
            </a:r>
            <a:endParaRPr lang="hu-HU" sz="24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Terepi felbontás: ~1 cm </a:t>
            </a:r>
            <a:endParaRPr lang="hu-HU" sz="24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Ortofotó felbontás: 1 cm</a:t>
            </a:r>
            <a:endParaRPr lang="hu-HU" sz="24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4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400" b="0" strike="noStrike" spc="-1">
              <a:latin typeface="Arial"/>
            </a:endParaRPr>
          </a:p>
        </p:txBody>
      </p:sp>
      <p:pic>
        <p:nvPicPr>
          <p:cNvPr id="10" name="Kép 9" descr="ezgif.com-gif-mak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077072"/>
            <a:ext cx="5616624" cy="275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Kép 6"/>
          <p:cNvPicPr/>
          <p:nvPr/>
        </p:nvPicPr>
        <p:blipFill>
          <a:blip r:embed="rId2" cstate="print"/>
          <a:srcRect l="18018" t="10966" r="52011" b="78394"/>
          <a:stretch/>
        </p:blipFill>
        <p:spPr>
          <a:xfrm>
            <a:off x="6969960" y="324720"/>
            <a:ext cx="2172240" cy="481320"/>
          </a:xfrm>
          <a:prstGeom prst="rect">
            <a:avLst/>
          </a:prstGeom>
          <a:ln w="9360"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0" y="987120"/>
            <a:ext cx="914220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2"/>
          <p:cNvSpPr/>
          <p:nvPr/>
        </p:nvSpPr>
        <p:spPr>
          <a:xfrm>
            <a:off x="0" y="0"/>
            <a:ext cx="675108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Pontosság ellenőrzése</a:t>
            </a:r>
            <a:endParaRPr lang="hu-HU" sz="3600" b="0" strike="noStrike" spc="-1">
              <a:latin typeface="Arial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874992"/>
              </p:ext>
            </p:extLst>
          </p:nvPr>
        </p:nvGraphicFramePr>
        <p:xfrm>
          <a:off x="971600" y="3284984"/>
          <a:ext cx="6879989" cy="14280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39372"/>
                <a:gridCol w="1961873"/>
                <a:gridCol w="1639372"/>
                <a:gridCol w="1639372"/>
              </a:tblGrid>
              <a:tr h="37382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 dirty="0">
                          <a:effectLst/>
                        </a:rPr>
                        <a:t> </a:t>
                      </a:r>
                      <a:endParaRPr lang="hu-H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 dirty="0" smtClean="0">
                          <a:effectLst/>
                        </a:rPr>
                        <a:t>Megbízhatóság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u="none" strike="noStrike" dirty="0" smtClean="0">
                          <a:effectLst/>
                        </a:rPr>
                        <a:t>[cm]</a:t>
                      </a:r>
                      <a:endParaRPr lang="hu-HU" sz="1800" b="0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 dirty="0">
                          <a:effectLst/>
                        </a:rPr>
                        <a:t>Átlagos </a:t>
                      </a:r>
                      <a:r>
                        <a:rPr lang="hu-HU" sz="1800" u="none" strike="noStrike" dirty="0" smtClean="0">
                          <a:effectLst/>
                        </a:rPr>
                        <a:t>hiba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u="none" strike="noStrike" dirty="0" smtClean="0">
                          <a:effectLst/>
                        </a:rPr>
                        <a:t>[cm]</a:t>
                      </a:r>
                      <a:endParaRPr lang="hu-HU" sz="1800" b="0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 dirty="0">
                          <a:effectLst/>
                        </a:rPr>
                        <a:t>Max. </a:t>
                      </a:r>
                      <a:r>
                        <a:rPr lang="hu-HU" sz="1800" u="none" strike="noStrike" dirty="0" smtClean="0">
                          <a:effectLst/>
                        </a:rPr>
                        <a:t>eltérés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u="none" strike="noStrike" dirty="0" smtClean="0">
                          <a:effectLst/>
                        </a:rPr>
                        <a:t>[cm]</a:t>
                      </a:r>
                      <a:endParaRPr lang="hu-HU" sz="1800" b="0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495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 dirty="0">
                          <a:effectLst/>
                        </a:rPr>
                        <a:t>Vsz.</a:t>
                      </a:r>
                      <a:endParaRPr lang="hu-H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 dirty="0">
                          <a:effectLst/>
                        </a:rPr>
                        <a:t>2,8</a:t>
                      </a:r>
                      <a:endParaRPr lang="hu-HU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 dirty="0">
                          <a:effectLst/>
                        </a:rPr>
                        <a:t>0,8</a:t>
                      </a:r>
                      <a:endParaRPr lang="hu-HU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 dirty="0">
                          <a:effectLst/>
                        </a:rPr>
                        <a:t>6,1</a:t>
                      </a:r>
                      <a:endParaRPr lang="hu-HU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495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>
                          <a:effectLst/>
                        </a:rPr>
                        <a:t>Mag.</a:t>
                      </a:r>
                      <a:endParaRPr lang="hu-H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>
                          <a:effectLst/>
                        </a:rPr>
                        <a:t>4,2</a:t>
                      </a:r>
                      <a:endParaRPr lang="hu-HU" sz="18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 dirty="0">
                          <a:effectLst/>
                        </a:rPr>
                        <a:t>1,8</a:t>
                      </a:r>
                      <a:endParaRPr lang="hu-HU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i="1" u="none" strike="noStrike" dirty="0">
                          <a:effectLst/>
                        </a:rPr>
                        <a:t>3,8</a:t>
                      </a:r>
                      <a:endParaRPr lang="hu-HU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7" name="Picture 3" descr="X:\előadás\képek\DSC_1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200355" cy="1800200"/>
          </a:xfrm>
          <a:prstGeom prst="rect">
            <a:avLst/>
          </a:prstGeom>
          <a:noFill/>
        </p:spPr>
      </p:pic>
      <p:pic>
        <p:nvPicPr>
          <p:cNvPr id="1028" name="Picture 4" descr="X:\előadás\képek\DSC_1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97152"/>
            <a:ext cx="3328369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21088"/>
            <a:ext cx="5093790" cy="2495957"/>
          </a:xfrm>
          <a:prstGeom prst="rect">
            <a:avLst/>
          </a:prstGeom>
        </p:spPr>
      </p:pic>
      <p:sp>
        <p:nvSpPr>
          <p:cNvPr id="144" name="CustomShape 1"/>
          <p:cNvSpPr/>
          <p:nvPr/>
        </p:nvSpPr>
        <p:spPr>
          <a:xfrm>
            <a:off x="0" y="987120"/>
            <a:ext cx="914220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Kép 6"/>
          <p:cNvPicPr/>
          <p:nvPr/>
        </p:nvPicPr>
        <p:blipFill>
          <a:blip r:embed="rId3" cstate="print"/>
          <a:srcRect l="18018" t="10966" r="52011" b="78394"/>
          <a:stretch/>
        </p:blipFill>
        <p:spPr>
          <a:xfrm>
            <a:off x="6969960" y="325080"/>
            <a:ext cx="2172240" cy="481320"/>
          </a:xfrm>
          <a:prstGeom prst="rect">
            <a:avLst/>
          </a:prstGeom>
          <a:ln w="9360"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0" y="0"/>
            <a:ext cx="675108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Térfogatszámítás ellenőrzése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98640" y="1168560"/>
            <a:ext cx="8109000" cy="163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Probléma:  A térfogatszámítás eredménye nehezen ellenőrizhető</a:t>
            </a:r>
            <a:endParaRPr lang="hu-HU" sz="22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Ötlet: Szabályos idom meghatározása kétféle módszerrel</a:t>
            </a:r>
            <a:endParaRPr lang="hu-HU" sz="22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Tesztterület: Szegedi Sportuszoda tanmedencéje</a:t>
            </a:r>
            <a:endParaRPr lang="hu-HU" sz="22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>
              <a:latin typeface="Arial"/>
            </a:endParaRPr>
          </a:p>
        </p:txBody>
      </p:sp>
      <p:pic>
        <p:nvPicPr>
          <p:cNvPr id="7" name="Kép 6" descr="DJI_0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315749" cy="1736812"/>
          </a:xfrm>
          <a:prstGeom prst="rect">
            <a:avLst/>
          </a:prstGeom>
        </p:spPr>
      </p:pic>
      <p:pic>
        <p:nvPicPr>
          <p:cNvPr id="8" name="Kép 7" descr="DJI_07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2420888"/>
            <a:ext cx="2458726" cy="184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987120"/>
            <a:ext cx="9142200" cy="914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0" name="Kép 6"/>
          <p:cNvPicPr/>
          <p:nvPr/>
        </p:nvPicPr>
        <p:blipFill>
          <a:blip r:embed="rId2" cstate="print"/>
          <a:srcRect l="18018" t="10966" r="52011" b="78394"/>
          <a:stretch/>
        </p:blipFill>
        <p:spPr>
          <a:xfrm>
            <a:off x="6969960" y="325080"/>
            <a:ext cx="2172240" cy="481320"/>
          </a:xfrm>
          <a:prstGeom prst="rect">
            <a:avLst/>
          </a:prstGeom>
          <a:ln w="9360"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0" y="0"/>
            <a:ext cx="6751080" cy="114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Térfogatszámítás ellenőrzése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1728360" y="2731320"/>
            <a:ext cx="1439640" cy="364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800" b="1" strike="noStrike" spc="-1" dirty="0" smtClean="0">
                <a:solidFill>
                  <a:srgbClr val="000000"/>
                </a:solidFill>
                <a:latin typeface="Arial"/>
              </a:rPr>
              <a:t>215,93 </a:t>
            </a:r>
            <a:r>
              <a:rPr lang="hu-HU" sz="1800" b="1" strike="noStrike" spc="-1" dirty="0">
                <a:solidFill>
                  <a:srgbClr val="000000"/>
                </a:solidFill>
                <a:latin typeface="Arial"/>
              </a:rPr>
              <a:t>m3</a:t>
            </a:r>
            <a:endParaRPr lang="hu-HU" sz="1800" b="0" strike="noStrike" spc="-1" dirty="0"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6300360" y="2731320"/>
            <a:ext cx="1439640" cy="364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800" b="1" strike="noStrike" spc="-1" dirty="0" smtClean="0">
                <a:solidFill>
                  <a:srgbClr val="000000"/>
                </a:solidFill>
                <a:latin typeface="Arial"/>
              </a:rPr>
              <a:t>214,65 </a:t>
            </a:r>
            <a:r>
              <a:rPr lang="hu-HU" sz="1800" b="1" strike="noStrike" spc="-1" dirty="0">
                <a:solidFill>
                  <a:srgbClr val="000000"/>
                </a:solidFill>
                <a:latin typeface="Arial"/>
              </a:rPr>
              <a:t>m3</a:t>
            </a:r>
            <a:endParaRPr lang="hu-HU" sz="1800" b="0" strike="noStrike" spc="-1" dirty="0"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351176" y="1456560"/>
            <a:ext cx="4221360" cy="5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Pontfelhőből számított térfogat</a:t>
            </a: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</p:txBody>
      </p:sp>
      <p:sp>
        <p:nvSpPr>
          <p:cNvPr id="155" name="CustomShape 6"/>
          <p:cNvSpPr/>
          <p:nvPr/>
        </p:nvSpPr>
        <p:spPr>
          <a:xfrm>
            <a:off x="4815176" y="1456560"/>
            <a:ext cx="4581360" cy="5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Terepi mérésből számított térfogat</a:t>
            </a: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</a:pPr>
            <a:endParaRPr lang="hu-HU" sz="2200" b="0" strike="noStrike" spc="-1" dirty="0">
              <a:latin typeface="Arial"/>
            </a:endParaRPr>
          </a:p>
        </p:txBody>
      </p:sp>
      <p:sp>
        <p:nvSpPr>
          <p:cNvPr id="156" name="CustomShape 7"/>
          <p:cNvSpPr/>
          <p:nvPr/>
        </p:nvSpPr>
        <p:spPr>
          <a:xfrm>
            <a:off x="2232000" y="1944000"/>
            <a:ext cx="360000" cy="648000"/>
          </a:xfrm>
          <a:custGeom>
            <a:avLst/>
            <a:gdLst/>
            <a:ahLst/>
            <a:cxnLst/>
            <a:rect l="0" t="0" r="r" b="b"/>
            <a:pathLst>
              <a:path w="1002" h="1801">
                <a:moveTo>
                  <a:pt x="250" y="0"/>
                </a:moveTo>
                <a:lnTo>
                  <a:pt x="250" y="1350"/>
                </a:lnTo>
                <a:lnTo>
                  <a:pt x="0" y="1350"/>
                </a:lnTo>
                <a:lnTo>
                  <a:pt x="500" y="1800"/>
                </a:lnTo>
                <a:lnTo>
                  <a:pt x="1001" y="1350"/>
                </a:lnTo>
                <a:lnTo>
                  <a:pt x="750" y="13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CE181E"/>
          </a:solidFill>
          <a:ln>
            <a:solidFill>
              <a:srgbClr val="CE18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8"/>
          <p:cNvSpPr/>
          <p:nvPr/>
        </p:nvSpPr>
        <p:spPr>
          <a:xfrm>
            <a:off x="6840360" y="1944360"/>
            <a:ext cx="360000" cy="648000"/>
          </a:xfrm>
          <a:custGeom>
            <a:avLst/>
            <a:gdLst/>
            <a:ahLst/>
            <a:cxnLst/>
            <a:rect l="0" t="0" r="r" b="b"/>
            <a:pathLst>
              <a:path w="1002" h="1801">
                <a:moveTo>
                  <a:pt x="250" y="0"/>
                </a:moveTo>
                <a:lnTo>
                  <a:pt x="250" y="1350"/>
                </a:lnTo>
                <a:lnTo>
                  <a:pt x="0" y="1350"/>
                </a:lnTo>
                <a:lnTo>
                  <a:pt x="500" y="1800"/>
                </a:lnTo>
                <a:lnTo>
                  <a:pt x="1001" y="1350"/>
                </a:lnTo>
                <a:lnTo>
                  <a:pt x="750" y="13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CE181E"/>
          </a:solidFill>
          <a:ln>
            <a:solidFill>
              <a:srgbClr val="CE18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6926" t="7954" r="38581" b="12247"/>
          <a:stretch>
            <a:fillRect/>
          </a:stretch>
        </p:blipFill>
        <p:spPr bwMode="auto">
          <a:xfrm>
            <a:off x="2987824" y="3284984"/>
            <a:ext cx="32833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792000" y="237600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200" b="1" strike="noStrike" spc="-1" dirty="0" smtClean="0">
                <a:solidFill>
                  <a:srgbClr val="000000"/>
                </a:solidFill>
                <a:latin typeface="Arial"/>
              </a:rPr>
              <a:t>KÖSZÖNJÜK A FIGYELMET!</a:t>
            </a:r>
            <a:endParaRPr lang="hu-HU" sz="3200" b="1" strike="noStrike" spc="-1" dirty="0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864000" y="4896000"/>
            <a:ext cx="259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</a:rPr>
              <a:t>Tóth Sándor</a:t>
            </a:r>
            <a:endParaRPr lang="hu-H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</a:rPr>
              <a:t>földmérő mérnök</a:t>
            </a:r>
            <a:endParaRPr lang="hu-HU" sz="2000" b="0" strike="noStrike" spc="-1" dirty="0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-1800000" y="216000"/>
            <a:ext cx="871236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Szegedi Légifotó Nap</a:t>
            </a:r>
            <a:endParaRPr lang="hu-H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2017.szeptember 29.</a:t>
            </a:r>
            <a:endParaRPr lang="hu-HU" sz="1400" b="0" strike="noStrike" spc="-1">
              <a:latin typeface="Arial"/>
            </a:endParaRPr>
          </a:p>
        </p:txBody>
      </p:sp>
      <p:pic>
        <p:nvPicPr>
          <p:cNvPr id="84" name="Kép 6"/>
          <p:cNvPicPr/>
          <p:nvPr/>
        </p:nvPicPr>
        <p:blipFill>
          <a:blip r:embed="rId2" cstate="print"/>
          <a:srcRect l="18013" t="10965" r="51992" b="78369"/>
          <a:stretch/>
        </p:blipFill>
        <p:spPr>
          <a:xfrm>
            <a:off x="5903640" y="188640"/>
            <a:ext cx="3239640" cy="719280"/>
          </a:xfrm>
          <a:prstGeom prst="rect">
            <a:avLst/>
          </a:prstGeom>
          <a:ln w="9360">
            <a:noFill/>
          </a:ln>
        </p:spPr>
      </p:pic>
      <p:sp>
        <p:nvSpPr>
          <p:cNvPr id="85" name="CustomShape 4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5"/>
          <p:cNvSpPr/>
          <p:nvPr/>
        </p:nvSpPr>
        <p:spPr>
          <a:xfrm>
            <a:off x="5616000" y="4896000"/>
            <a:ext cx="259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</a:rPr>
              <a:t>Zádori Adrián</a:t>
            </a:r>
            <a:endParaRPr lang="hu-HU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</a:rPr>
              <a:t>földmérő mérnök</a:t>
            </a:r>
            <a:endParaRPr lang="hu-H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83"/>
              </a:spcBef>
            </a:pPr>
            <a:endParaRPr lang="hu-HU" sz="2000" b="0" strike="noStrike" spc="-1" dirty="0"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2411760" y="6141288"/>
            <a:ext cx="4572000" cy="9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800" b="0" strike="noStrike" spc="-1" dirty="0" err="1" smtClean="0">
                <a:solidFill>
                  <a:srgbClr val="000000"/>
                </a:solidFill>
                <a:latin typeface="Calibri"/>
              </a:rPr>
              <a:t>interplaninfo</a:t>
            </a:r>
            <a:r>
              <a:rPr lang="hu-HU" sz="1800" b="0" strike="noStrike" spc="-1" dirty="0" smtClean="0">
                <a:solidFill>
                  <a:srgbClr val="000000"/>
                </a:solidFill>
                <a:latin typeface="Calibri"/>
              </a:rPr>
              <a:t>@</a:t>
            </a:r>
            <a:r>
              <a:rPr lang="hu-HU" sz="1800" b="0" strike="noStrike" spc="-1" dirty="0" err="1" smtClean="0">
                <a:solidFill>
                  <a:srgbClr val="000000"/>
                </a:solidFill>
                <a:latin typeface="Calibri"/>
              </a:rPr>
              <a:t>gmail.com</a:t>
            </a:r>
            <a:endParaRPr lang="hu-HU" sz="1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 err="1" smtClean="0">
                <a:solidFill>
                  <a:srgbClr val="000000"/>
                </a:solidFill>
                <a:latin typeface="Calibri"/>
              </a:rPr>
              <a:t>www.foldmeresszeged.hu</a:t>
            </a:r>
            <a:endParaRPr lang="hu-H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-129600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</a:rPr>
              <a:t>Földmérési tevékenység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Kataszteri 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munkák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Építési kivitelezéshez kapcsolódó feladatok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Tervezés feladatokhoz kapcsolódó felmérések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Állapot felmérés, monitoring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Megvalósuláshoz kapcsolódó felmérések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Térfogat, </a:t>
            </a: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anyagmennyiség 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meghatározás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	….és még sok minden más</a:t>
            </a:r>
            <a:endParaRPr lang="hu-HU" sz="3200" b="0" strike="noStrike" spc="-1" dirty="0">
              <a:latin typeface="Arial"/>
            </a:endParaRPr>
          </a:p>
          <a:p>
            <a:pPr marL="3429000" indent="-227880" algn="ctr">
              <a:lnSpc>
                <a:spcPct val="100000"/>
              </a:lnSpc>
              <a:spcBef>
                <a:spcPts val="400"/>
              </a:spcBef>
            </a:pPr>
            <a:endParaRPr lang="hu-HU" sz="3200" b="0" strike="noStrike" spc="-1" dirty="0">
              <a:latin typeface="Arial"/>
            </a:endParaRPr>
          </a:p>
          <a:p>
            <a:pPr marL="3429000" indent="-227880" algn="ctr">
              <a:lnSpc>
                <a:spcPct val="100000"/>
              </a:lnSpc>
              <a:spcBef>
                <a:spcPts val="720"/>
              </a:spcBef>
            </a:pPr>
            <a:endParaRPr lang="hu-HU" sz="3200" b="0" strike="noStrike" spc="-1" dirty="0">
              <a:latin typeface="Arial"/>
            </a:endParaRPr>
          </a:p>
        </p:txBody>
      </p:sp>
      <p:sp>
        <p:nvSpPr>
          <p:cNvPr id="95" name="CustomShape 4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" name="Kép 6"/>
          <p:cNvPicPr/>
          <p:nvPr/>
        </p:nvPicPr>
        <p:blipFill>
          <a:blip r:embed="rId2" cstate="print"/>
          <a:srcRect l="18013" t="10965" r="51992" b="78369"/>
          <a:stretch/>
        </p:blipFill>
        <p:spPr>
          <a:xfrm>
            <a:off x="6969960" y="324000"/>
            <a:ext cx="2173320" cy="482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>
                <a:solidFill>
                  <a:srgbClr val="000000"/>
                </a:solidFill>
                <a:latin typeface="Calibri"/>
              </a:rPr>
              <a:t>Interplaninfo Bt.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1990 óta működő vállalkozás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Fő tevékenység a 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földmérés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Próbáltuk követni a műszaki trendeket</a:t>
            </a:r>
            <a:endParaRPr lang="hu-HU" sz="32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hu-HU" sz="2800" b="0" strike="noStrike" spc="-1" dirty="0">
                <a:solidFill>
                  <a:srgbClr val="000000"/>
                </a:solidFill>
                <a:latin typeface="Calibri"/>
              </a:rPr>
              <a:t>2007: robot mérőállomás</a:t>
            </a:r>
            <a:endParaRPr lang="hu-HU" sz="28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hu-HU" sz="2800" b="0" strike="noStrike" spc="-1" dirty="0">
                <a:solidFill>
                  <a:srgbClr val="000000"/>
                </a:solidFill>
                <a:latin typeface="Calibri"/>
              </a:rPr>
              <a:t>2008: geodéziai RTK GNSS vevő(k)</a:t>
            </a:r>
            <a:endParaRPr lang="hu-HU" sz="28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hu-HU" sz="2800" b="0" strike="noStrike" spc="-1" dirty="0">
                <a:solidFill>
                  <a:srgbClr val="000000"/>
                </a:solidFill>
                <a:latin typeface="Calibri"/>
              </a:rPr>
              <a:t>2017: digitális fotogrammetria alkalmazása</a:t>
            </a: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 dirty="0" smtClean="0">
                <a:solidFill>
                  <a:srgbClr val="000000"/>
                </a:solidFill>
                <a:latin typeface="Calibri"/>
              </a:rPr>
              <a:t>Elvárások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			Versenyképesség megőrzése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spc="-1" dirty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Megfelelni az elvárásoknak</a:t>
            </a:r>
          </a:p>
          <a:p>
            <a:pPr marL="343080" indent="-34236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-"/>
            </a:pPr>
            <a:r>
              <a:rPr lang="hu-HU" sz="3200" spc="-1" dirty="0">
                <a:solidFill>
                  <a:srgbClr val="000000"/>
                </a:solidFill>
                <a:latin typeface="Calibri"/>
              </a:rPr>
              <a:t>i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dő (az általában nincs)</a:t>
            </a:r>
          </a:p>
          <a:p>
            <a:pPr marL="343080" indent="-34236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-"/>
            </a:pPr>
            <a:r>
              <a:rPr lang="hu-HU" sz="3200" spc="-1" dirty="0">
                <a:solidFill>
                  <a:srgbClr val="000000"/>
                </a:solidFill>
                <a:latin typeface="Calibri"/>
              </a:rPr>
              <a:t>p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ontosság (mm vagy cm)</a:t>
            </a: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6" name="Lefelé nyíl 5"/>
          <p:cNvSpPr/>
          <p:nvPr/>
        </p:nvSpPr>
        <p:spPr>
          <a:xfrm>
            <a:off x="4427984" y="2348880"/>
            <a:ext cx="360040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b="0" strike="noStrike" spc="-1" dirty="0" smtClean="0">
                <a:solidFill>
                  <a:srgbClr val="000000"/>
                </a:solidFill>
                <a:latin typeface="Calibri"/>
              </a:rPr>
              <a:t>Pontosság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hu-HU" sz="32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z egyes mérési feladatoknál mindig vannak pontossági követelmények: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Meg kell felelni a szabályzatokban foglalt kritériumok (középhibák, megengedett eltérések, hibák)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Meg kell felelni a megrendelői elvárásoknak</a:t>
            </a: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Technológiák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A különböző feladatok és a hozzájuk kapcsolódó pontossági elvárások: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2400" spc="-1" dirty="0" smtClean="0">
                <a:solidFill>
                  <a:srgbClr val="000000"/>
                </a:solidFill>
                <a:latin typeface="Calibri"/>
              </a:rPr>
              <a:t>szerkezetépítés (mm pontosság): </a:t>
            </a:r>
            <a:r>
              <a:rPr lang="hu-HU" sz="2400" b="1" spc="-1" dirty="0" smtClean="0">
                <a:solidFill>
                  <a:srgbClr val="000000"/>
                </a:solidFill>
                <a:latin typeface="Calibri"/>
              </a:rPr>
              <a:t>mérőállomás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2400" strike="noStrike" spc="-1" dirty="0" smtClean="0">
                <a:solidFill>
                  <a:srgbClr val="000000"/>
                </a:solidFill>
                <a:latin typeface="Calibri"/>
              </a:rPr>
              <a:t>tervezési felmérési feladatok (cm pontosság): </a:t>
            </a:r>
            <a:r>
              <a:rPr lang="hu-HU" sz="2400" b="1" strike="noStrike" spc="-1" dirty="0" smtClean="0">
                <a:solidFill>
                  <a:srgbClr val="000000"/>
                </a:solidFill>
                <a:latin typeface="Calibri"/>
              </a:rPr>
              <a:t>GNSS vevők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2400" spc="-1" dirty="0" smtClean="0">
                <a:solidFill>
                  <a:srgbClr val="000000"/>
                </a:solidFill>
                <a:latin typeface="Calibri"/>
              </a:rPr>
              <a:t>földtömeg,térfogat számítás, kataszter (néhány cm pontosság): </a:t>
            </a:r>
            <a:r>
              <a:rPr lang="hu-HU" sz="2400" b="1" i="1" spc="-1" dirty="0" smtClean="0">
                <a:solidFill>
                  <a:srgbClr val="FF0000"/>
                </a:solidFill>
                <a:latin typeface="Calibri"/>
              </a:rPr>
              <a:t>fotogrammetria</a:t>
            </a:r>
            <a:endParaRPr lang="hu-HU" sz="2400" b="1" i="1" strike="noStrike" spc="-1" dirty="0" smtClean="0">
              <a:solidFill>
                <a:srgbClr val="FF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2109240" y="-6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A rendszer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DJI </a:t>
            </a:r>
            <a:r>
              <a:rPr lang="hu-HU" sz="3200" b="0" strike="noStrike" spc="-1" dirty="0" err="1" smtClean="0">
                <a:solidFill>
                  <a:srgbClr val="000000"/>
                </a:solidFill>
                <a:latin typeface="Calibri"/>
              </a:rPr>
              <a:t>Phantom</a:t>
            </a: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 4 Pro </a:t>
            </a:r>
            <a:r>
              <a:rPr lang="hu-HU" sz="3200" b="0" strike="noStrike" spc="-1" dirty="0" err="1" smtClean="0">
                <a:solidFill>
                  <a:srgbClr val="000000"/>
                </a:solidFill>
                <a:latin typeface="Calibri"/>
              </a:rPr>
              <a:t>quadrokopter</a:t>
            </a: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DJI GO, </a:t>
            </a: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Drone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Deploy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android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) vezérlő szoftverek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HP Z420 munkaállomás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3D </a:t>
            </a: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Survey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 feldolgozó szoftver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pic>
        <p:nvPicPr>
          <p:cNvPr id="6" name="Kép 5" descr="phant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9144000" cy="560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67522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3600" spc="-1" dirty="0" smtClean="0">
                <a:solidFill>
                  <a:srgbClr val="000000"/>
                </a:solidFill>
                <a:latin typeface="Calibri"/>
              </a:rPr>
              <a:t>Légi fotók feldolgozása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hu-HU" sz="32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2800" b="0" strike="noStrike" spc="-1" dirty="0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0" y="987120"/>
            <a:ext cx="9143280" cy="925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Kép 6"/>
          <p:cNvPicPr/>
          <p:nvPr/>
        </p:nvPicPr>
        <p:blipFill>
          <a:blip r:embed="rId3" cstate="print"/>
          <a:srcRect l="18013" t="10965" r="51992" b="78369"/>
          <a:stretch/>
        </p:blipFill>
        <p:spPr>
          <a:xfrm>
            <a:off x="6969960" y="324360"/>
            <a:ext cx="2173320" cy="4824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609600" y="17526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Nyers képek betöltése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Képek tárolt információi alapján térbeli „ritka pontfelhő” előállítása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>
                <a:solidFill>
                  <a:srgbClr val="000000"/>
                </a:solidFill>
                <a:latin typeface="Calibri"/>
              </a:rPr>
              <a:t>Terepi illesztő pontok (GCP) alapján megfelelő koordinátarendszerbe transzformálás</a:t>
            </a:r>
            <a:endParaRPr lang="hu-HU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 dirty="0" smtClean="0">
                <a:solidFill>
                  <a:srgbClr val="000000"/>
                </a:solidFill>
                <a:latin typeface="Calibri"/>
              </a:rPr>
              <a:t>Pontfelhő és felület modell előállítás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spc="-1" dirty="0" err="1" smtClean="0">
                <a:solidFill>
                  <a:srgbClr val="000000"/>
                </a:solidFill>
                <a:latin typeface="Calibri"/>
              </a:rPr>
              <a:t>Ortofotó</a:t>
            </a:r>
            <a:r>
              <a:rPr lang="hu-HU" sz="3200" spc="-1" dirty="0" smtClean="0">
                <a:solidFill>
                  <a:srgbClr val="000000"/>
                </a:solidFill>
                <a:latin typeface="Calibri"/>
              </a:rPr>
              <a:t> előállítás</a:t>
            </a:r>
            <a:endParaRPr lang="hu-H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hu-HU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743</Words>
  <Application>Microsoft Office PowerPoint</Application>
  <PresentationFormat>Diavetítés a képernyőre (4:3 oldalarány)</PresentationFormat>
  <Paragraphs>243</Paragraphs>
  <Slides>24</Slides>
  <Notes>16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UAV-val előállított adatok felhasználása a földmérésben</dc:title>
  <dc:creator>Zádori Adrián</dc:creator>
  <cp:lastModifiedBy>Zádori Adrián</cp:lastModifiedBy>
  <cp:revision>56</cp:revision>
  <dcterms:created xsi:type="dcterms:W3CDTF">2017-09-25T19:08:11Z</dcterms:created>
  <dcterms:modified xsi:type="dcterms:W3CDTF">2017-09-29T07:45:24Z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Diavetítés a képernyőre (4:3 oldalarány)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