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4" r:id="rId5"/>
    <p:sldId id="259" r:id="rId6"/>
    <p:sldId id="261" r:id="rId7"/>
    <p:sldId id="262" r:id="rId8"/>
    <p:sldId id="263" r:id="rId9"/>
    <p:sldId id="269" r:id="rId10"/>
    <p:sldId id="270" r:id="rId11"/>
    <p:sldId id="278" r:id="rId12"/>
    <p:sldId id="260" r:id="rId13"/>
    <p:sldId id="265" r:id="rId14"/>
    <p:sldId id="266" r:id="rId15"/>
    <p:sldId id="277" r:id="rId16"/>
    <p:sldId id="273" r:id="rId17"/>
    <p:sldId id="275" r:id="rId18"/>
    <p:sldId id="276" r:id="rId19"/>
    <p:sldId id="271" r:id="rId20"/>
    <p:sldId id="272" r:id="rId2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262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5C987-BD20-45F3-AF61-0F10863D06F4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015C7-EF79-43E5-B865-CDD1A535A8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1189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Háttérbe jöhetne egy kép a </a:t>
            </a:r>
            <a:r>
              <a:rPr lang="hu-HU"/>
              <a:t>hétfői</a:t>
            </a:r>
            <a:r>
              <a:rPr lang="hu-HU" baseline="0"/>
              <a:t> repülésből…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015C7-EF79-43E5-B865-CDD1A535A86F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4746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015C7-EF79-43E5-B865-CDD1A535A86F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509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mtClean="0"/>
              <a:t>Szikpadka DSM</a:t>
            </a:r>
            <a:r>
              <a:rPr lang="hu-HU" baseline="0" smtClean="0"/>
              <a:t> 1961.évi légifotók, illetve 2016. évi UAV képek alapján+ perspektívikus nézet 5x torzítással. A nyilak ugyanarra a szikpadka szigetre mutatnak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015C7-EF79-43E5-B865-CDD1A535A86F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régészeti lelőhelyek kiterjedése néhány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negyzetmetertol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több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hektarig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terjedhet. A nagyobb lelőhelyek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terkepezeset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terepbejarassal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vagy napjainkban UAV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lehetseges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modszerek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segitsegevel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kulonbozokeppen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hatarolhato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egy adott terület. UAV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segitsegevel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egykori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terkepezhetoek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Illetve a "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magasbol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lathatova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valnak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modszer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gyors ,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hatekony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latvanyos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015C7-EF79-43E5-B865-CDD1A535A86F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9700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Egy faj jobb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megismeresehez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több 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kutatasi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modszer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bevetese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kivaloan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alkalmas.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delvideki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foldikutya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habitusarol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foldalatti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leterol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napjainkban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keves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informacio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rendelkezesre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 faj fokozottan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vedett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hiszen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kihalas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szelen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nehany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száz egyed). UAV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segitsegevel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jarataibol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elokerult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uledek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mennyiseget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hataroztuk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meg, ami eddig nem volt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lehetseges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mivel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terepbejarasok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alkalmaval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csupan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helyzetuket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lehetett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meghatarozni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az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elokerult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uledek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mennyiseget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nem. A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modszer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segitsegevel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az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uledek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halmok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konnyen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pozicionalhaoak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mennyiseguk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terfogatuk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konnyen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u-H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megallapithato</a:t>
            </a:r>
            <a:r>
              <a:rPr lang="hu-H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2015C7-EF79-43E5-B865-CDD1A535A86F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83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92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441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564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02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933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4139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770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0460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786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151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6620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B5D19-D730-4BA8-B50B-0B86DBD291B9}" type="datetimeFigureOut">
              <a:rPr lang="hu-HU" smtClean="0"/>
              <a:t>2017.09.28.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5BF01-5688-40BE-9D3A-16D216E57CD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889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5246" y="0"/>
            <a:ext cx="1290640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-108520" y="1988840"/>
            <a:ext cx="9361040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2355560" y="6381328"/>
            <a:ext cx="4432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/>
              <a:t>Szegedi </a:t>
            </a:r>
            <a:r>
              <a:rPr lang="hu-HU" b="1" dirty="0" err="1"/>
              <a:t>Légifotó</a:t>
            </a:r>
            <a:r>
              <a:rPr lang="hu-HU" b="1" dirty="0"/>
              <a:t> Nap – 2017. szeptember 29.</a:t>
            </a:r>
          </a:p>
        </p:txBody>
      </p:sp>
      <p:sp>
        <p:nvSpPr>
          <p:cNvPr id="5" name="Téglalap 4"/>
          <p:cNvSpPr/>
          <p:nvPr/>
        </p:nvSpPr>
        <p:spPr>
          <a:xfrm>
            <a:off x="827584" y="2132856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cap="all" dirty="0" err="1"/>
              <a:t>Drón-</a:t>
            </a:r>
            <a:r>
              <a:rPr lang="hu-HU" sz="2800" b="1" cap="all" dirty="0"/>
              <a:t> és </a:t>
            </a:r>
            <a:r>
              <a:rPr lang="hu-HU" sz="2800" b="1" cap="all" dirty="0" err="1"/>
              <a:t>légifelvételezések</a:t>
            </a:r>
            <a:r>
              <a:rPr lang="hu-HU" sz="2800" b="1" cap="all" dirty="0"/>
              <a:t> természeti földrajzi, természetvédelmi alkalmazásai</a:t>
            </a:r>
          </a:p>
        </p:txBody>
      </p:sp>
      <p:sp>
        <p:nvSpPr>
          <p:cNvPr id="6" name="Téglalap 5"/>
          <p:cNvSpPr/>
          <p:nvPr/>
        </p:nvSpPr>
        <p:spPr>
          <a:xfrm>
            <a:off x="1655676" y="3933056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Kovács Ferenc, Mucsi László, Novák Zsolt, Páll Dávid Gergely, 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Szatmári József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Tobak Zalán, van Leeuwen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Boudewijn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3" y="4966921"/>
            <a:ext cx="1080000" cy="104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1655676" y="5146592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/>
              <a:t>Szegedi Tudományegyetem</a:t>
            </a:r>
          </a:p>
          <a:p>
            <a:pPr algn="ctr"/>
            <a:r>
              <a:rPr lang="hu-HU" dirty="0"/>
              <a:t>Természeti Földrajzi és Geoinformatikai Tanszék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72" y="4949014"/>
            <a:ext cx="1080000" cy="10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0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Szoftveres tervezés / </a:t>
            </a:r>
            <a:r>
              <a:rPr lang="hu-HU" sz="2800" dirty="0" smtClean="0"/>
              <a:t>navigálás</a:t>
            </a:r>
          </a:p>
          <a:p>
            <a:r>
              <a:rPr lang="hu-HU" sz="2800" dirty="0" smtClean="0"/>
              <a:t>Pozíció alapú képkészítés</a:t>
            </a:r>
            <a:endParaRPr lang="hu-HU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77071"/>
            <a:ext cx="4897437" cy="2624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55258"/>
            <a:ext cx="2232248" cy="2314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48" y="2348880"/>
            <a:ext cx="2711208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E:\tanszek\dji\izsak_160923\mikla\Clipboard0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35405"/>
            <a:ext cx="388843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Tervezés / Navigálás</a:t>
            </a:r>
          </a:p>
        </p:txBody>
      </p:sp>
      <p:sp>
        <p:nvSpPr>
          <p:cNvPr id="13" name="Téglalap 12"/>
          <p:cNvSpPr/>
          <p:nvPr/>
        </p:nvSpPr>
        <p:spPr>
          <a:xfrm>
            <a:off x="323527" y="5488883"/>
            <a:ext cx="19559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Trimble</a:t>
            </a:r>
            <a:endParaRPr lang="hu-H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3779912" y="5873603"/>
            <a:ext cx="8721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DJI</a:t>
            </a:r>
          </a:p>
        </p:txBody>
      </p:sp>
    </p:spTree>
    <p:extLst>
      <p:ext uri="{BB962C8B-B14F-4D97-AF65-F5344CB8AC3E}">
        <p14:creationId xmlns:p14="http://schemas.microsoft.com/office/powerpoint/2010/main" val="51856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Agisoft</a:t>
            </a:r>
            <a:r>
              <a:rPr lang="hu-HU" dirty="0" smtClean="0"/>
              <a:t> </a:t>
            </a:r>
            <a:r>
              <a:rPr lang="hu-HU" dirty="0" err="1" smtClean="0"/>
              <a:t>Photoscan</a:t>
            </a:r>
            <a:endParaRPr lang="hu-HU" dirty="0" smtClean="0"/>
          </a:p>
          <a:p>
            <a:r>
              <a:rPr lang="hu-HU" dirty="0" smtClean="0"/>
              <a:t>Drone2Map</a:t>
            </a:r>
          </a:p>
          <a:p>
            <a:r>
              <a:rPr lang="hu-HU" dirty="0" err="1" smtClean="0"/>
              <a:t>WebODM</a:t>
            </a:r>
            <a:endParaRPr lang="hu-HU" dirty="0" smtClean="0"/>
          </a:p>
          <a:p>
            <a:r>
              <a:rPr lang="hu-HU" dirty="0" err="1" smtClean="0"/>
              <a:t>Maps</a:t>
            </a:r>
            <a:r>
              <a:rPr lang="hu-HU" dirty="0" smtClean="0"/>
              <a:t> Made </a:t>
            </a:r>
            <a:r>
              <a:rPr lang="hu-HU" dirty="0" err="1" smtClean="0"/>
              <a:t>Easy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-144524" y="4850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Feldolgozás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2" descr="Képtalálat a következőre: „maps made easy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4" descr="Képtalálat a következőre: „maps made easy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53136"/>
            <a:ext cx="1531210" cy="136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949" y="1988840"/>
            <a:ext cx="1906496" cy="17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25" y="3842322"/>
            <a:ext cx="1816224" cy="81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9" descr="Képtalálat a következőre: „opendronemap logo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500"/>
          <a:stretch/>
        </p:blipFill>
        <p:spPr bwMode="auto">
          <a:xfrm>
            <a:off x="2483767" y="5157192"/>
            <a:ext cx="2774627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WebOD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60338"/>
            <a:ext cx="342900" cy="3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06" y="4458501"/>
            <a:ext cx="1171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4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77913" algn="l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Alkalmazás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/>
              <a:t>Környezetvédelmi hatósági feladatok támogatása (vízfelület, növényzet – CIR)</a:t>
            </a:r>
          </a:p>
          <a:p>
            <a:r>
              <a:rPr lang="hu-HU" sz="2800" dirty="0"/>
              <a:t>Belvíz monitoring (RGB, CIR)</a:t>
            </a:r>
          </a:p>
          <a:p>
            <a:r>
              <a:rPr lang="hu-HU" sz="2800" dirty="0" smtClean="0"/>
              <a:t>Erdőtűz</a:t>
            </a:r>
          </a:p>
          <a:p>
            <a:r>
              <a:rPr lang="hu-HU" sz="2800" dirty="0" smtClean="0"/>
              <a:t>Vezeték monitoring (TIR)</a:t>
            </a:r>
            <a:endParaRPr lang="hu-HU" sz="2800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076056" y="71046"/>
            <a:ext cx="3960440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Környezeti monitoring</a:t>
            </a:r>
          </a:p>
        </p:txBody>
      </p:sp>
      <p:pic>
        <p:nvPicPr>
          <p:cNvPr id="8194" name="Picture 2" descr="ábra_debrec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16" y="2058888"/>
            <a:ext cx="28067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231775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322" y="4158317"/>
            <a:ext cx="2317750" cy="172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8" y="2420888"/>
            <a:ext cx="4199128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43" y="2420888"/>
            <a:ext cx="4199129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Csoportba foglalás 9"/>
          <p:cNvGrpSpPr/>
          <p:nvPr/>
        </p:nvGrpSpPr>
        <p:grpSpPr>
          <a:xfrm>
            <a:off x="222948" y="2492896"/>
            <a:ext cx="8749778" cy="3528392"/>
            <a:chOff x="-1836712" y="7101408"/>
            <a:chExt cx="8749778" cy="3528392"/>
          </a:xfrm>
        </p:grpSpPr>
        <p:sp>
          <p:nvSpPr>
            <p:cNvPr id="9" name="Téglalap 8"/>
            <p:cNvSpPr/>
            <p:nvPr/>
          </p:nvSpPr>
          <p:spPr>
            <a:xfrm>
              <a:off x="-1836712" y="7101408"/>
              <a:ext cx="8749778" cy="3528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8" name="Csoportba foglalás 7"/>
            <p:cNvGrpSpPr/>
            <p:nvPr/>
          </p:nvGrpSpPr>
          <p:grpSpPr>
            <a:xfrm>
              <a:off x="-1430662" y="7173416"/>
              <a:ext cx="8100392" cy="3342006"/>
              <a:chOff x="-1430662" y="7173416"/>
              <a:chExt cx="8100392" cy="3342006"/>
            </a:xfrm>
          </p:grpSpPr>
          <p:pic>
            <p:nvPicPr>
              <p:cNvPr id="11" name="Picture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1410395" y="7173416"/>
                <a:ext cx="5259335" cy="334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99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30662" y="7914889"/>
                <a:ext cx="2507926" cy="188188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Csoportba foglalás 18"/>
          <p:cNvGrpSpPr/>
          <p:nvPr/>
        </p:nvGrpSpPr>
        <p:grpSpPr>
          <a:xfrm>
            <a:off x="262650" y="1937037"/>
            <a:ext cx="8846779" cy="4804331"/>
            <a:chOff x="148611" y="5661248"/>
            <a:chExt cx="8846779" cy="4804331"/>
          </a:xfrm>
        </p:grpSpPr>
        <p:sp>
          <p:nvSpPr>
            <p:cNvPr id="13" name="Téglalap 12"/>
            <p:cNvSpPr/>
            <p:nvPr/>
          </p:nvSpPr>
          <p:spPr>
            <a:xfrm>
              <a:off x="148611" y="5661248"/>
              <a:ext cx="8846779" cy="4804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7" name="Csoportba foglalás 6"/>
            <p:cNvGrpSpPr/>
            <p:nvPr/>
          </p:nvGrpSpPr>
          <p:grpSpPr>
            <a:xfrm>
              <a:off x="1130040" y="5940084"/>
              <a:ext cx="6883921" cy="4473692"/>
              <a:chOff x="9612560" y="2078987"/>
              <a:chExt cx="6883921" cy="4473692"/>
            </a:xfrm>
          </p:grpSpPr>
          <p:pic>
            <p:nvPicPr>
              <p:cNvPr id="15" name="Picture 2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612560" y="2078987"/>
                <a:ext cx="3556000" cy="2185988"/>
              </a:xfrm>
              <a:prstGeom prst="rect">
                <a:avLst/>
              </a:prstGeom>
              <a:noFill/>
            </p:spPr>
          </p:pic>
          <p:pic>
            <p:nvPicPr>
              <p:cNvPr id="16" name="Picture 28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284968" y="2078987"/>
                <a:ext cx="3211513" cy="2185988"/>
              </a:xfrm>
              <a:prstGeom prst="rect">
                <a:avLst/>
              </a:prstGeom>
              <a:noFill/>
            </p:spPr>
          </p:pic>
          <p:pic>
            <p:nvPicPr>
              <p:cNvPr id="17" name="Picture 30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614148" y="4365104"/>
                <a:ext cx="3551237" cy="2187575"/>
              </a:xfrm>
              <a:prstGeom prst="rect">
                <a:avLst/>
              </a:prstGeom>
              <a:noFill/>
            </p:spPr>
          </p:pic>
          <p:pic>
            <p:nvPicPr>
              <p:cNvPr id="18" name="Picture 3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286556" y="4365104"/>
                <a:ext cx="3208337" cy="2187575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22981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77913" algn="l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Alkalmazás</a:t>
            </a:r>
          </a:p>
        </p:txBody>
      </p:sp>
      <p:pic>
        <p:nvPicPr>
          <p:cNvPr id="7" name="Kép 6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343" y="770786"/>
            <a:ext cx="2608875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r>
              <a:rPr lang="hu-HU" sz="2800" dirty="0"/>
              <a:t>Zöldfelület térképezés (CIR)</a:t>
            </a:r>
          </a:p>
          <a:p>
            <a:r>
              <a:rPr lang="hu-HU" sz="2800" dirty="0"/>
              <a:t>Beépítési arányok számítása</a:t>
            </a:r>
          </a:p>
          <a:p>
            <a:r>
              <a:rPr lang="hu-HU" sz="2800" dirty="0"/>
              <a:t>OBIA</a:t>
            </a:r>
          </a:p>
          <a:p>
            <a:r>
              <a:rPr lang="hu-HU" sz="2800" dirty="0"/>
              <a:t>Sztereo kiértékelés</a:t>
            </a:r>
          </a:p>
          <a:p>
            <a:endParaRPr lang="hu-HU" sz="2800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5505" y="3179515"/>
            <a:ext cx="4530991" cy="3201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01"/>
          <a:stretch>
            <a:fillRect/>
          </a:stretch>
        </p:blipFill>
        <p:spPr bwMode="auto">
          <a:xfrm>
            <a:off x="-1326" y="3973744"/>
            <a:ext cx="4538140" cy="240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82" y="1772816"/>
            <a:ext cx="1118617" cy="12783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zövegdoboz 4"/>
          <p:cNvSpPr txBox="1"/>
          <p:nvPr/>
        </p:nvSpPr>
        <p:spPr>
          <a:xfrm>
            <a:off x="5076695" y="71046"/>
            <a:ext cx="3960440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Városi felszínborítás</a:t>
            </a:r>
          </a:p>
        </p:txBody>
      </p:sp>
    </p:spTree>
    <p:extLst>
      <p:ext uri="{BB962C8B-B14F-4D97-AF65-F5344CB8AC3E}">
        <p14:creationId xmlns:p14="http://schemas.microsoft.com/office/powerpoint/2010/main" val="20111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77913" algn="l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Alkalmazás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Felszín- és léghőmérséklet kapcsolata (UHI)</a:t>
            </a:r>
          </a:p>
          <a:p>
            <a:r>
              <a:rPr lang="hu-HU" sz="2800" dirty="0"/>
              <a:t>Víz- és zöldfelületek hatása</a:t>
            </a:r>
          </a:p>
          <a:p>
            <a:r>
              <a:rPr lang="hu-HU" sz="2800" dirty="0"/>
              <a:t>Panelprogram hatásai</a:t>
            </a:r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902714" y="71046"/>
            <a:ext cx="3960440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Városi felszínhőmérséklet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7312"/>
            <a:ext cx="406972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246" y="3357312"/>
            <a:ext cx="407425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1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484784"/>
            <a:ext cx="8445624" cy="5301208"/>
          </a:xfrm>
        </p:spPr>
        <p:txBody>
          <a:bodyPr>
            <a:normAutofit/>
          </a:bodyPr>
          <a:lstStyle/>
          <a:p>
            <a:r>
              <a:rPr lang="hu-HU" sz="2800" dirty="0" smtClean="0"/>
              <a:t>Sztereo fotogrammetria</a:t>
            </a:r>
          </a:p>
          <a:p>
            <a:r>
              <a:rPr lang="hu-HU" sz="2800" dirty="0" smtClean="0"/>
              <a:t>Szikpadkák</a:t>
            </a:r>
          </a:p>
          <a:p>
            <a:endParaRPr lang="hu-HU" sz="2800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  <p:pic>
        <p:nvPicPr>
          <p:cNvPr id="17" name="Kép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85136"/>
            <a:ext cx="5760720" cy="307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3068960"/>
            <a:ext cx="594015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Balra-jobbra nyíl 17"/>
          <p:cNvSpPr/>
          <p:nvPr/>
        </p:nvSpPr>
        <p:spPr>
          <a:xfrm rot="976343">
            <a:off x="4001033" y="3875182"/>
            <a:ext cx="3271293" cy="504056"/>
          </a:xfrm>
          <a:prstGeom prst="leftRightArrow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Téglalap 18"/>
          <p:cNvSpPr/>
          <p:nvPr/>
        </p:nvSpPr>
        <p:spPr>
          <a:xfrm>
            <a:off x="251520" y="5661248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smtClean="0"/>
              <a:t>2016</a:t>
            </a:r>
            <a:endParaRPr lang="hu-HU" sz="2400" dirty="0"/>
          </a:p>
        </p:txBody>
      </p:sp>
      <p:sp>
        <p:nvSpPr>
          <p:cNvPr id="20" name="Téglalap 19"/>
          <p:cNvSpPr/>
          <p:nvPr/>
        </p:nvSpPr>
        <p:spPr>
          <a:xfrm>
            <a:off x="8100392" y="2060848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smtClean="0"/>
              <a:t>1961</a:t>
            </a:r>
            <a:endParaRPr lang="hu-HU" sz="2400"/>
          </a:p>
        </p:txBody>
      </p:sp>
      <p:sp>
        <p:nvSpPr>
          <p:cNvPr id="15" name="Téglalap 14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1077913" algn="l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Alkalmazás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5004048" y="71046"/>
            <a:ext cx="388843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Geomorfológia</a:t>
            </a:r>
          </a:p>
        </p:txBody>
      </p:sp>
    </p:spTree>
    <p:extLst>
      <p:ext uri="{BB962C8B-B14F-4D97-AF65-F5344CB8AC3E}">
        <p14:creationId xmlns:p14="http://schemas.microsoft.com/office/powerpoint/2010/main" val="105520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077913" algn="l"/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Alkalmazás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 smtClean="0"/>
              <a:t>Változásvizsgálat</a:t>
            </a:r>
            <a:endParaRPr lang="hu-HU" sz="2800" dirty="0"/>
          </a:p>
          <a:p>
            <a:r>
              <a:rPr lang="hu-HU" sz="2800" dirty="0" smtClean="0"/>
              <a:t>Sztereo fotogrammetria</a:t>
            </a:r>
          </a:p>
          <a:p>
            <a:r>
              <a:rPr lang="hu-HU" sz="2800" dirty="0" smtClean="0"/>
              <a:t>Térfogatszámítás, GIS</a:t>
            </a:r>
            <a:endParaRPr lang="hu-HU" sz="2800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6228184" y="97468"/>
            <a:ext cx="2664296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Bányászat</a:t>
            </a:r>
            <a:endParaRPr lang="hu-H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xmlns="" id="{EF02E4A6-9F60-4722-9472-F9EB7E13FD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4" t="8985" r="42973" b="12617"/>
          <a:stretch/>
        </p:blipFill>
        <p:spPr>
          <a:xfrm>
            <a:off x="6516216" y="2018593"/>
            <a:ext cx="2497654" cy="368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A39750DA-CE29-4EE5-98DA-8DD067028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84" t="4262"/>
          <a:stretch/>
        </p:blipFill>
        <p:spPr>
          <a:xfrm>
            <a:off x="0" y="3218062"/>
            <a:ext cx="4326284" cy="323527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xmlns="" id="{11ACCC2C-4776-4B1A-9987-65F40D9464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404" y="4221088"/>
            <a:ext cx="278430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http://asset1.djicdn.com/images/360/phantom-4/draggable_360_v2/0_7.png">
            <a:extLst>
              <a:ext uri="{FF2B5EF4-FFF2-40B4-BE49-F238E27FC236}">
                <a16:creationId xmlns:a16="http://schemas.microsoft.com/office/drawing/2014/main" xmlns="" id="{6C6D1004-D313-45DA-B77A-7E02A870C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52" y="1530362"/>
            <a:ext cx="2991342" cy="14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1077913" algn="l"/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Alkalmazás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228184" y="97468"/>
            <a:ext cx="2664296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Régészet</a:t>
            </a:r>
            <a:endParaRPr lang="hu-H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N:\000_WORK\2017_5_TÖRTEL\dronfoto\TORTEL SZARMATA\MAPMADEEASY\TORTSZARMAT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55659">
            <a:off x="802401" y="425658"/>
            <a:ext cx="7591015" cy="764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179512" y="1484784"/>
            <a:ext cx="8445624" cy="5301208"/>
          </a:xfrm>
        </p:spPr>
        <p:txBody>
          <a:bodyPr>
            <a:normAutofit/>
          </a:bodyPr>
          <a:lstStyle/>
          <a:p>
            <a:r>
              <a:rPr lang="hu-HU" sz="2800" dirty="0" smtClean="0"/>
              <a:t>Régészeti lelőhelyek modellezése </a:t>
            </a:r>
            <a:endParaRPr lang="hu-HU" sz="28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632" y="2132856"/>
            <a:ext cx="3364792" cy="18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1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000_PDG_WORK SAFETY\2017 05 22\000_PDG\000_DRON\2016 FOLDIKUTYA DRON\2017 03 14\DONE MAPMADEEASY\17031420170404-COL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99" y="1628800"/>
            <a:ext cx="5138897" cy="448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1077913" algn="l"/>
            <a:r>
              <a: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Alkalmazás</a:t>
            </a:r>
            <a:endParaRPr lang="hu-H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940152" y="116632"/>
            <a:ext cx="2952328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Természetvédelem</a:t>
            </a:r>
            <a:endParaRPr lang="hu-H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G:\000_PDG_WORK SAFETY\2017 05 22\000_PDG\000_PDG\000_PDG_WORK\000_2016\2016_9_ÖTTÖMÖS_FK\jelentes\ottomos map 3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64294"/>
            <a:ext cx="3730521" cy="527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Élőláb helye 4"/>
          <p:cNvSpPr txBox="1">
            <a:spLocks/>
          </p:cNvSpPr>
          <p:nvPr/>
        </p:nvSpPr>
        <p:spPr>
          <a:xfrm>
            <a:off x="370790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311737" y="5655399"/>
            <a:ext cx="203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hu-HU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georadar</a:t>
            </a:r>
            <a:endParaRPr lang="hu-H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1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Összegzés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/>
              <a:t>Közel egy évtizedes tapasztalat </a:t>
            </a:r>
            <a:r>
              <a:rPr lang="hu-HU" sz="2800" dirty="0">
                <a:sym typeface="Wingdings" panose="05000000000000000000" pitchFamily="2" charset="2"/>
              </a:rPr>
              <a:t> növekvő kutatási potenciál (új eszközök, módszerek, alkalmazások)</a:t>
            </a:r>
          </a:p>
          <a:p>
            <a:r>
              <a:rPr lang="hu-HU" sz="2800" dirty="0">
                <a:sym typeface="Wingdings" panose="05000000000000000000" pitchFamily="2" charset="2"/>
              </a:rPr>
              <a:t>Társtudományok megszólítása (régészet, városklíma, erdészet)</a:t>
            </a:r>
          </a:p>
          <a:p>
            <a:r>
              <a:rPr lang="hu-HU" sz="2800" dirty="0">
                <a:sym typeface="Wingdings" panose="05000000000000000000" pitchFamily="2" charset="2"/>
              </a:rPr>
              <a:t>Új trendek, technológiák követése és elsajátítása (új beruházások</a:t>
            </a:r>
            <a:r>
              <a:rPr lang="hu-HU" sz="2800" dirty="0" smtClean="0">
                <a:sym typeface="Wingdings" panose="05000000000000000000" pitchFamily="2" charset="2"/>
              </a:rPr>
              <a:t>)  merevszárnyú UAV</a:t>
            </a:r>
            <a:endParaRPr lang="hu-HU" sz="2800" dirty="0">
              <a:sym typeface="Wingdings" panose="05000000000000000000" pitchFamily="2" charset="2"/>
            </a:endParaRPr>
          </a:p>
          <a:p>
            <a:r>
              <a:rPr lang="hu-HU" sz="2800" dirty="0"/>
              <a:t>Hazai és nemzetközi szintű kutatási együttműködések</a:t>
            </a:r>
          </a:p>
        </p:txBody>
      </p:sp>
      <p:pic>
        <p:nvPicPr>
          <p:cNvPr id="5" name="Kép 4" descr="logo erede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5722969"/>
            <a:ext cx="3312368" cy="473195"/>
          </a:xfrm>
          <a:prstGeom prst="rect">
            <a:avLst/>
          </a:prstGeom>
        </p:spPr>
      </p:pic>
      <p:sp>
        <p:nvSpPr>
          <p:cNvPr id="6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</p:spTree>
    <p:extLst>
      <p:ext uri="{BB962C8B-B14F-4D97-AF65-F5344CB8AC3E}">
        <p14:creationId xmlns:p14="http://schemas.microsoft.com/office/powerpoint/2010/main" val="37285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886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Infrastruktúra</a:t>
            </a: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u-H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u-H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hu-H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hu-H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endParaRPr lang="hu-H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hu-H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Alkalmazások</a:t>
            </a:r>
          </a:p>
        </p:txBody>
      </p:sp>
      <p:sp>
        <p:nvSpPr>
          <p:cNvPr id="4" name="Téglalap 3"/>
          <p:cNvSpPr/>
          <p:nvPr/>
        </p:nvSpPr>
        <p:spPr>
          <a:xfrm>
            <a:off x="1398756" y="1543869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hu-HU" sz="23900" b="1" cap="none" spc="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987101" y="1543869"/>
            <a:ext cx="173797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23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hu-HU" sz="23900" b="1" cap="none" spc="0" dirty="0">
              <a:ln w="12700"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412373" y="5517232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B0F0"/>
                </a:solidFill>
              </a:rPr>
              <a:t>Platform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B0F0"/>
                </a:solidFill>
              </a:rPr>
              <a:t>Szenzor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127897" y="404664"/>
            <a:ext cx="345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B0F0"/>
                </a:solidFill>
              </a:rPr>
              <a:t>Környezeti </a:t>
            </a:r>
            <a:r>
              <a:rPr lang="hu-HU" sz="2000" b="1" dirty="0" smtClean="0">
                <a:solidFill>
                  <a:srgbClr val="00B0F0"/>
                </a:solidFill>
              </a:rPr>
              <a:t>monitoring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1" dirty="0" smtClean="0">
                <a:solidFill>
                  <a:srgbClr val="00B0F0"/>
                </a:solidFill>
              </a:rPr>
              <a:t>Természetvédelem</a:t>
            </a:r>
            <a:endParaRPr lang="hu-HU" sz="2000" b="1" dirty="0">
              <a:solidFill>
                <a:srgbClr val="00B0F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B0F0"/>
                </a:solidFill>
              </a:rPr>
              <a:t>Városi felszínborítás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B0F0"/>
                </a:solidFill>
              </a:rPr>
              <a:t>Városi felszínhőmérséklet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B0F0"/>
                </a:solidFill>
              </a:rPr>
              <a:t>Geomorfológia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00B0F0"/>
                </a:solidFill>
              </a:rPr>
              <a:t>Régészet</a:t>
            </a:r>
          </a:p>
        </p:txBody>
      </p:sp>
      <p:sp>
        <p:nvSpPr>
          <p:cNvPr id="8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 smtClean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 smtClean="0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 smtClean="0">
                <a:solidFill>
                  <a:schemeClr val="bg1">
                    <a:lumMod val="75000"/>
                  </a:schemeClr>
                </a:solidFill>
              </a:rPr>
              <a:t> Nap 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– </a:t>
            </a:r>
            <a:r>
              <a:rPr lang="hu-HU" sz="1400" b="1" dirty="0" smtClean="0">
                <a:solidFill>
                  <a:schemeClr val="bg1">
                    <a:lumMod val="75000"/>
                  </a:schemeClr>
                </a:solidFill>
              </a:rPr>
              <a:t>2017. szeptember 29.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3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uiExpand="1"/>
      <p:bldP spid="6" grpId="0" uiExpand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Köszönjük a figyelmet!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6204445"/>
            <a:ext cx="8229600" cy="464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Szegedi Tudományegyetem – Természeti Földrajzi és Geoinformatikai Tanszék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5702" y="1541841"/>
            <a:ext cx="5972596" cy="4479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4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-108520" y="332656"/>
            <a:ext cx="9361040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5536" y="1340768"/>
            <a:ext cx="8496944" cy="4785395"/>
          </a:xfrm>
        </p:spPr>
        <p:txBody>
          <a:bodyPr>
            <a:normAutofit/>
          </a:bodyPr>
          <a:lstStyle/>
          <a:p>
            <a:r>
              <a:rPr lang="hu-HU" sz="2800" dirty="0"/>
              <a:t>1000 km hatótáv / 180 km/h utazósebesség</a:t>
            </a:r>
          </a:p>
          <a:p>
            <a:r>
              <a:rPr lang="hu-HU" sz="2800" dirty="0"/>
              <a:t>Poggyászajtó / </a:t>
            </a:r>
            <a:r>
              <a:rPr lang="hu-HU" sz="2800" dirty="0" err="1"/>
              <a:t>Légifelvételezésre</a:t>
            </a:r>
            <a:r>
              <a:rPr lang="hu-HU" sz="2800" dirty="0"/>
              <a:t> kialakított padlónyílás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6516216" y="5008764"/>
            <a:ext cx="2222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Cessna </a:t>
            </a:r>
            <a:endParaRPr lang="hu-H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152/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172</a:t>
            </a:r>
            <a:endParaRPr lang="hu-H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Élőláb helye 4"/>
          <p:cNvSpPr txBox="1">
            <a:spLocks/>
          </p:cNvSpPr>
          <p:nvPr/>
        </p:nvSpPr>
        <p:spPr>
          <a:xfrm>
            <a:off x="1903884" y="6520259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Szegedi </a:t>
            </a:r>
            <a:r>
              <a:rPr lang="hu-H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Légifotó</a:t>
            </a:r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Nap – 2017. szeptember 29.</a:t>
            </a:r>
          </a:p>
        </p:txBody>
      </p:sp>
      <p:sp>
        <p:nvSpPr>
          <p:cNvPr id="6" name="Lekerekített téglalap 5"/>
          <p:cNvSpPr/>
          <p:nvPr/>
        </p:nvSpPr>
        <p:spPr>
          <a:xfrm>
            <a:off x="251520" y="2492896"/>
            <a:ext cx="3312368" cy="3816424"/>
          </a:xfrm>
          <a:prstGeom prst="roundRect">
            <a:avLst>
              <a:gd name="adj" fmla="val 109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2" b="3198"/>
          <a:stretch/>
        </p:blipFill>
        <p:spPr bwMode="auto">
          <a:xfrm>
            <a:off x="412712" y="2698286"/>
            <a:ext cx="2982344" cy="166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/>
          <a:stretch/>
        </p:blipFill>
        <p:spPr bwMode="auto">
          <a:xfrm>
            <a:off x="970326" y="4797151"/>
            <a:ext cx="1867116" cy="134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98295"/>
            <a:ext cx="2222196" cy="166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8366"/>
          <a:stretch/>
        </p:blipFill>
        <p:spPr bwMode="auto">
          <a:xfrm>
            <a:off x="3843373" y="4815159"/>
            <a:ext cx="2818284" cy="1341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73" y="2698286"/>
            <a:ext cx="2240795" cy="166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ekerekített téglalap 11"/>
          <p:cNvSpPr/>
          <p:nvPr/>
        </p:nvSpPr>
        <p:spPr>
          <a:xfrm>
            <a:off x="3716288" y="2492896"/>
            <a:ext cx="5176192" cy="3816424"/>
          </a:xfrm>
          <a:prstGeom prst="roundRect">
            <a:avLst>
              <a:gd name="adj" fmla="val 716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692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Légi Térképészeti és Távérzékelési Konferencia – 2016. október 20-21.</a:t>
            </a:r>
            <a:endParaRPr lang="hu-HU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8" r="7767"/>
          <a:stretch/>
        </p:blipFill>
        <p:spPr bwMode="auto">
          <a:xfrm>
            <a:off x="0" y="0"/>
            <a:ext cx="9144000" cy="68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800" dirty="0"/>
              <a:t>1380 g / 350 mm</a:t>
            </a:r>
          </a:p>
          <a:p>
            <a:r>
              <a:rPr lang="hu-HU" sz="2800" dirty="0"/>
              <a:t>nettó 17-18 perc felvételezés</a:t>
            </a:r>
          </a:p>
          <a:p>
            <a:r>
              <a:rPr lang="hu-HU" sz="2800" dirty="0"/>
              <a:t>3 tengelyes </a:t>
            </a:r>
            <a:r>
              <a:rPr lang="hu-HU" sz="2800" dirty="0" err="1"/>
              <a:t>gimbal</a:t>
            </a:r>
            <a:endParaRPr lang="hu-HU" sz="2800" dirty="0"/>
          </a:p>
          <a:p>
            <a:r>
              <a:rPr lang="hu-HU" sz="2800" dirty="0" err="1"/>
              <a:t>max</a:t>
            </a:r>
            <a:r>
              <a:rPr lang="hu-HU" sz="2800" dirty="0"/>
              <a:t>. 3,5 km hatótáv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4946848" y="4880091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DJI </a:t>
            </a:r>
            <a:r>
              <a:rPr lang="hu-H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Phantom</a:t>
            </a: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</p:txBody>
      </p:sp>
      <p:pic>
        <p:nvPicPr>
          <p:cNvPr id="1026" name="Picture 2" descr="http://asset1.djicdn.com/images/360/phantom-4/draggable_360_v2/0_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75" y="1954587"/>
            <a:ext cx="3748882" cy="18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20541"/>
            <a:ext cx="3080607" cy="2442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26" y="4042577"/>
            <a:ext cx="2083766" cy="2198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Élőláb helye 4"/>
          <p:cNvSpPr txBox="1">
            <a:spLocks/>
          </p:cNvSpPr>
          <p:nvPr/>
        </p:nvSpPr>
        <p:spPr>
          <a:xfrm>
            <a:off x="1903884" y="6520259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Szegedi </a:t>
            </a:r>
            <a:r>
              <a:rPr lang="hu-H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Légifotó</a:t>
            </a:r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Nap – 2017. szeptember 29.</a:t>
            </a:r>
          </a:p>
        </p:txBody>
      </p:sp>
    </p:spTree>
    <p:extLst>
      <p:ext uri="{BB962C8B-B14F-4D97-AF65-F5344CB8AC3E}">
        <p14:creationId xmlns:p14="http://schemas.microsoft.com/office/powerpoint/2010/main" val="19654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" r="5348" b="5347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églalap 6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Szenzor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/>
              <a:t>3 CCD / Színes-infravörös (CIR)</a:t>
            </a:r>
          </a:p>
          <a:p>
            <a:r>
              <a:rPr lang="hu-HU" sz="2800" dirty="0"/>
              <a:t>1392 x 1040 pixel / 10 bit</a:t>
            </a:r>
          </a:p>
          <a:p>
            <a:r>
              <a:rPr lang="hu-HU" sz="2800" dirty="0"/>
              <a:t>~ 1500 m AGL </a:t>
            </a:r>
            <a:r>
              <a:rPr lang="hu-HU" sz="2800" dirty="0">
                <a:sym typeface="Wingdings" panose="05000000000000000000" pitchFamily="2" charset="2"/>
              </a:rPr>
              <a:t> 40 cm GSD</a:t>
            </a:r>
          </a:p>
          <a:p>
            <a:endParaRPr lang="hu-HU" sz="2800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520259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Szegedi </a:t>
            </a:r>
            <a:r>
              <a:rPr lang="hu-H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Légifotó</a:t>
            </a:r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Nap – 2017. szeptember 29.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5580112" y="5733256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DuncanTech</a:t>
            </a: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</a:t>
            </a:r>
            <a:r>
              <a:rPr lang="hu-H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Redlake</a:t>
            </a: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MS3100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43234"/>
            <a:ext cx="2231740" cy="1673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31284"/>
            <a:ext cx="2231740" cy="1673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2851751"/>
            <a:ext cx="5760640" cy="3745601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5908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7" name="Csoportba foglalás 6"/>
          <p:cNvGrpSpPr/>
          <p:nvPr/>
        </p:nvGrpSpPr>
        <p:grpSpPr>
          <a:xfrm>
            <a:off x="179268" y="1534678"/>
            <a:ext cx="8785463" cy="4198578"/>
            <a:chOff x="179268" y="1534678"/>
            <a:chExt cx="8785463" cy="4198578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20000" detail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68" y="1534678"/>
              <a:ext cx="8785463" cy="4198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6912260" y="4149080"/>
              <a:ext cx="1774366" cy="1537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Szenzor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3568" y="1844824"/>
            <a:ext cx="8003232" cy="4281339"/>
          </a:xfrm>
        </p:spPr>
        <p:txBody>
          <a:bodyPr>
            <a:normAutofit/>
          </a:bodyPr>
          <a:lstStyle/>
          <a:p>
            <a:r>
              <a:rPr lang="hu-HU" sz="2800" dirty="0"/>
              <a:t>ATIVIZIG</a:t>
            </a:r>
          </a:p>
          <a:p>
            <a:r>
              <a:rPr lang="hu-HU" sz="2800" dirty="0" err="1"/>
              <a:t>kézikamera</a:t>
            </a:r>
            <a:r>
              <a:rPr lang="hu-HU" sz="2800" dirty="0"/>
              <a:t> (!)</a:t>
            </a:r>
          </a:p>
          <a:p>
            <a:r>
              <a:rPr lang="hu-HU" sz="2800" dirty="0"/>
              <a:t>320 x 240 pixel</a:t>
            </a:r>
          </a:p>
          <a:p>
            <a:r>
              <a:rPr lang="hu-HU" sz="2800" dirty="0"/>
              <a:t>-40 – 500 °C</a:t>
            </a:r>
          </a:p>
          <a:p>
            <a:r>
              <a:rPr lang="hu-HU" sz="2800" dirty="0"/>
              <a:t>~ 2000 m AGL </a:t>
            </a:r>
            <a:r>
              <a:rPr lang="hu-HU" sz="2800" dirty="0">
                <a:sym typeface="Wingdings" panose="05000000000000000000" pitchFamily="2" charset="2"/>
              </a:rPr>
              <a:t> 2,5 m GSD</a:t>
            </a:r>
            <a:endParaRPr lang="hu-HU" sz="2800" dirty="0"/>
          </a:p>
          <a:p>
            <a:r>
              <a:rPr lang="hu-HU" sz="2800" dirty="0"/>
              <a:t>ASCII CSV kimenet</a:t>
            </a:r>
          </a:p>
          <a:p>
            <a:endParaRPr lang="hu-HU" sz="2800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 smtClean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 smtClean="0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 smtClean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  <a:endParaRPr lang="hu-HU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4932040" y="5733256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FLIR P65</a:t>
            </a:r>
          </a:p>
        </p:txBody>
      </p:sp>
      <p:pic>
        <p:nvPicPr>
          <p:cNvPr id="4098" name="Picture 2" descr="http://www.ativizig.hu/kep/ativizig_0094x00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86251"/>
            <a:ext cx="8953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27" y="2302188"/>
            <a:ext cx="2674466" cy="269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3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4" y="675"/>
            <a:ext cx="9148605" cy="68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Szenzor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556792"/>
            <a:ext cx="4078796" cy="4525963"/>
          </a:xfrm>
        </p:spPr>
        <p:txBody>
          <a:bodyPr>
            <a:normAutofit/>
          </a:bodyPr>
          <a:lstStyle/>
          <a:p>
            <a:r>
              <a:rPr lang="hu-HU" altLang="hu-HU" sz="2800" dirty="0" err="1"/>
              <a:t>PhaseOne</a:t>
            </a:r>
            <a:r>
              <a:rPr lang="hu-HU" altLang="hu-HU" sz="2800" dirty="0"/>
              <a:t> P45+ hátlap</a:t>
            </a:r>
            <a:br>
              <a:rPr lang="hu-HU" altLang="hu-HU" sz="2800" dirty="0"/>
            </a:br>
            <a:r>
              <a:rPr lang="hu-HU" altLang="hu-HU" sz="2000" dirty="0"/>
              <a:t>(39 MP, 7216 x 5412 pixel, 16 bit)</a:t>
            </a:r>
          </a:p>
          <a:p>
            <a:r>
              <a:rPr lang="hu-HU" altLang="hu-HU" sz="2800" dirty="0"/>
              <a:t>47 mm-es cserélhető RGB és CIR objektív</a:t>
            </a:r>
          </a:p>
          <a:p>
            <a:r>
              <a:rPr lang="hu-HU" altLang="hu-HU" sz="2800" dirty="0"/>
              <a:t>Fénymérő</a:t>
            </a:r>
          </a:p>
          <a:p>
            <a:r>
              <a:rPr lang="hu-HU" altLang="hu-HU" sz="2800" dirty="0" err="1"/>
              <a:t>Blackbox</a:t>
            </a:r>
            <a:endParaRPr lang="hu-HU" altLang="hu-HU" sz="2800" dirty="0"/>
          </a:p>
          <a:p>
            <a:pPr marL="0" indent="0">
              <a:buNone/>
            </a:pPr>
            <a:endParaRPr lang="hu-HU" sz="2800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Szegedi </a:t>
            </a:r>
            <a:r>
              <a:rPr lang="hu-H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Légifotó</a:t>
            </a:r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Nap – 2017. szeptember 29.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4932040" y="58052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Trimble</a:t>
            </a: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Aerial</a:t>
            </a: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Camera</a:t>
            </a:r>
          </a:p>
        </p:txBody>
      </p:sp>
      <p:sp>
        <p:nvSpPr>
          <p:cNvPr id="7" name="Téglalap 6"/>
          <p:cNvSpPr/>
          <p:nvPr/>
        </p:nvSpPr>
        <p:spPr>
          <a:xfrm>
            <a:off x="4752528" y="155679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2800" dirty="0" err="1"/>
              <a:t>AeroNav</a:t>
            </a:r>
            <a:r>
              <a:rPr lang="hu-HU" altLang="hu-HU" sz="2800" dirty="0"/>
              <a:t> </a:t>
            </a:r>
            <a:r>
              <a:rPr lang="hu-HU" altLang="hu-HU" sz="2800" dirty="0" err="1"/>
              <a:t>Vector</a:t>
            </a:r>
            <a:r>
              <a:rPr lang="hu-HU" altLang="hu-HU" sz="2800" dirty="0"/>
              <a:t> modul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2800" dirty="0"/>
              <a:t>10 Hz, 1m pontosság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2800" dirty="0" err="1"/>
              <a:t>Twin</a:t>
            </a:r>
            <a:r>
              <a:rPr lang="hu-HU" altLang="hu-HU" sz="2800" dirty="0"/>
              <a:t> GPS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2800" dirty="0" err="1"/>
              <a:t>True-heading</a:t>
            </a:r>
            <a:endParaRPr lang="hu-HU" altLang="hu-HU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altLang="hu-HU" sz="2800" dirty="0"/>
              <a:t>~700 m AGL </a:t>
            </a:r>
            <a:r>
              <a:rPr lang="hu-HU" altLang="hu-HU" sz="2800" dirty="0">
                <a:sym typeface="Wingdings" panose="05000000000000000000" pitchFamily="2" charset="2"/>
              </a:rPr>
              <a:t> 10 cm GSD</a:t>
            </a:r>
            <a:endParaRPr lang="hu-HU" altLang="hu-HU" sz="28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77072"/>
            <a:ext cx="210596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 descr="ACx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30" y="4533536"/>
            <a:ext cx="205410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4746" y="4006092"/>
            <a:ext cx="151807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3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99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Szenzor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hu-HU" sz="2800" dirty="0"/>
              <a:t>4000 x 3000 pixel</a:t>
            </a:r>
          </a:p>
          <a:p>
            <a:r>
              <a:rPr lang="hu-HU" sz="2800" dirty="0"/>
              <a:t>~50 m AGL </a:t>
            </a:r>
            <a:r>
              <a:rPr lang="hu-HU" sz="2800" dirty="0">
                <a:sym typeface="Wingdings" panose="05000000000000000000" pitchFamily="2" charset="2"/>
              </a:rPr>
              <a:t> 2 cm GSD</a:t>
            </a:r>
          </a:p>
          <a:p>
            <a:r>
              <a:rPr lang="hu-HU" sz="2800" dirty="0">
                <a:sym typeface="Wingdings" panose="05000000000000000000" pitchFamily="2" charset="2"/>
              </a:rPr>
              <a:t>f/2.8, 94° FOV, 20 mm</a:t>
            </a:r>
          </a:p>
          <a:p>
            <a:r>
              <a:rPr lang="hu-HU" sz="2800" dirty="0">
                <a:sym typeface="Wingdings" panose="05000000000000000000" pitchFamily="2" charset="2"/>
              </a:rPr>
              <a:t>JPEG, DNG (RAW), </a:t>
            </a:r>
            <a:r>
              <a:rPr lang="hu-HU" sz="2800" dirty="0" err="1">
                <a:sym typeface="Wingdings" panose="05000000000000000000" pitchFamily="2" charset="2"/>
              </a:rPr>
              <a:t>xmp</a:t>
            </a:r>
            <a:r>
              <a:rPr lang="hu-HU" sz="2800" dirty="0">
                <a:sym typeface="Wingdings" panose="05000000000000000000" pitchFamily="2" charset="2"/>
              </a:rPr>
              <a:t> </a:t>
            </a:r>
            <a:r>
              <a:rPr lang="hu-HU" sz="2800" dirty="0" err="1">
                <a:sym typeface="Wingdings" panose="05000000000000000000" pitchFamily="2" charset="2"/>
              </a:rPr>
              <a:t>tag-ek</a:t>
            </a:r>
            <a:endParaRPr lang="hu-HU" sz="2800" dirty="0">
              <a:sym typeface="Wingdings" panose="05000000000000000000" pitchFamily="2" charset="2"/>
            </a:endParaRPr>
          </a:p>
          <a:p>
            <a:r>
              <a:rPr lang="hu-HU" sz="2800" dirty="0">
                <a:sym typeface="Wingdings" panose="05000000000000000000" pitchFamily="2" charset="2"/>
              </a:rPr>
              <a:t>3 tengelyű </a:t>
            </a:r>
            <a:r>
              <a:rPr lang="hu-HU" sz="2800" dirty="0" err="1">
                <a:sym typeface="Wingdings" panose="05000000000000000000" pitchFamily="2" charset="2"/>
              </a:rPr>
              <a:t>gimbalon</a:t>
            </a:r>
            <a:endParaRPr lang="hu-HU" sz="2800" dirty="0">
              <a:sym typeface="Wingdings" panose="05000000000000000000" pitchFamily="2" charset="2"/>
            </a:endParaRPr>
          </a:p>
          <a:p>
            <a:endParaRPr lang="hu-HU" sz="2800" dirty="0"/>
          </a:p>
          <a:p>
            <a:endParaRPr lang="hu-HU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Szegedi </a:t>
            </a:r>
            <a:r>
              <a:rPr lang="hu-H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Légifotó</a:t>
            </a:r>
            <a:r>
              <a:rPr lang="hu-H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Nap – 2017. szeptember 29.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444208" y="5925031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DJI </a:t>
            </a:r>
            <a:r>
              <a:rPr lang="hu-HU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Phantom</a:t>
            </a:r>
            <a:r>
              <a:rPr lang="hu-H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24" y="3480654"/>
            <a:ext cx="1872208" cy="171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27" y="3038139"/>
            <a:ext cx="2051818" cy="2568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36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-180528" y="332656"/>
            <a:ext cx="9433048" cy="10081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Tervezés / Navigálás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5807" y="1528214"/>
            <a:ext cx="8229600" cy="4525963"/>
          </a:xfrm>
        </p:spPr>
        <p:txBody>
          <a:bodyPr>
            <a:normAutofit/>
          </a:bodyPr>
          <a:lstStyle/>
          <a:p>
            <a:r>
              <a:rPr lang="hu-HU" sz="2800" dirty="0"/>
              <a:t>Excel számolótábla / GIS</a:t>
            </a:r>
          </a:p>
          <a:p>
            <a:r>
              <a:rPr lang="hu-HU" sz="2800" dirty="0"/>
              <a:t>Navigációs </a:t>
            </a:r>
            <a:r>
              <a:rPr lang="hu-HU" sz="2800" dirty="0" smtClean="0"/>
              <a:t>GPS</a:t>
            </a:r>
          </a:p>
          <a:p>
            <a:r>
              <a:rPr lang="hu-HU" sz="2800" dirty="0" smtClean="0"/>
              <a:t>Időalapú képkészítés</a:t>
            </a:r>
            <a:endParaRPr lang="hu-HU" sz="2800" dirty="0"/>
          </a:p>
        </p:txBody>
      </p:sp>
      <p:sp>
        <p:nvSpPr>
          <p:cNvPr id="4" name="Élőláb helye 4"/>
          <p:cNvSpPr txBox="1">
            <a:spLocks/>
          </p:cNvSpPr>
          <p:nvPr/>
        </p:nvSpPr>
        <p:spPr>
          <a:xfrm>
            <a:off x="1903884" y="6448251"/>
            <a:ext cx="5336232" cy="365125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Szegedi </a:t>
            </a:r>
            <a:r>
              <a:rPr lang="hu-HU" sz="1400" b="1" dirty="0" err="1">
                <a:solidFill>
                  <a:schemeClr val="bg1">
                    <a:lumMod val="75000"/>
                  </a:schemeClr>
                </a:solidFill>
              </a:rPr>
              <a:t>Légifotó</a:t>
            </a:r>
            <a:r>
              <a:rPr lang="hu-HU" sz="1400" b="1" dirty="0">
                <a:solidFill>
                  <a:schemeClr val="bg1">
                    <a:lumMod val="75000"/>
                  </a:schemeClr>
                </a:solidFill>
              </a:rPr>
              <a:t> Nap – 2017. szeptember 29.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97" y="1628800"/>
            <a:ext cx="398503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32690"/>
            <a:ext cx="2736304" cy="324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79" y="4505587"/>
            <a:ext cx="2217829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00" y="4505587"/>
            <a:ext cx="1591548" cy="16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4033872" y="2132856"/>
            <a:ext cx="50206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hu-H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hu-HU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51520" y="3501008"/>
            <a:ext cx="50206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u-HU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hu-H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</a:p>
          <a:p>
            <a:pPr algn="ctr"/>
            <a:r>
              <a:rPr lang="hu-HU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42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7902</TotalTime>
  <Words>643</Words>
  <Application>Microsoft Office PowerPoint</Application>
  <PresentationFormat>Diavetítés a képernyőre (4:3 oldalarány)</PresentationFormat>
  <Paragraphs>151</Paragraphs>
  <Slides>20</Slides>
  <Notes>5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Office-téma</vt:lpstr>
      <vt:lpstr>PowerPoint bemutató</vt:lpstr>
      <vt:lpstr>PowerPoint bemutató</vt:lpstr>
      <vt:lpstr>Platform</vt:lpstr>
      <vt:lpstr>Platform</vt:lpstr>
      <vt:lpstr>Szenzor</vt:lpstr>
      <vt:lpstr>Szenzor</vt:lpstr>
      <vt:lpstr>Szenzor</vt:lpstr>
      <vt:lpstr>Szenzor</vt:lpstr>
      <vt:lpstr>Tervezés / Navigálás</vt:lpstr>
      <vt:lpstr>Tervezés / Navigálás</vt:lpstr>
      <vt:lpstr>PowerPoint bemutató</vt:lpstr>
      <vt:lpstr>Alkalmazás</vt:lpstr>
      <vt:lpstr>Alkalmazás</vt:lpstr>
      <vt:lpstr>Alkalmazás</vt:lpstr>
      <vt:lpstr>Alkalmazás</vt:lpstr>
      <vt:lpstr>Alkalmazás</vt:lpstr>
      <vt:lpstr>Alkalmazás</vt:lpstr>
      <vt:lpstr>Alkalmazás</vt:lpstr>
      <vt:lpstr>Összegzés</vt:lpstr>
      <vt:lpstr>Köszönjük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Tobak Zalán</dc:creator>
  <cp:lastModifiedBy>Tobak Zalán</cp:lastModifiedBy>
  <cp:revision>54</cp:revision>
  <dcterms:created xsi:type="dcterms:W3CDTF">2016-10-14T09:52:26Z</dcterms:created>
  <dcterms:modified xsi:type="dcterms:W3CDTF">2017-09-29T06:57:20Z</dcterms:modified>
</cp:coreProperties>
</file>