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257" r:id="rId4"/>
    <p:sldId id="276" r:id="rId5"/>
    <p:sldId id="274" r:id="rId6"/>
    <p:sldId id="275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82"/>
    <a:srgbClr val="E9E424"/>
    <a:srgbClr val="DDDD6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2694" autoAdjust="0"/>
  </p:normalViewPr>
  <p:slideViewPr>
    <p:cSldViewPr snapToGrid="0">
      <p:cViewPr varScale="1">
        <p:scale>
          <a:sx n="115" d="100"/>
          <a:sy n="115" d="100"/>
        </p:scale>
        <p:origin x="8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07206-2F5A-4867-9309-A7957BE37CDA}" type="datetimeFigureOut">
              <a:rPr lang="hu-HU" smtClean="0"/>
              <a:t>2017. 09. 29.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41B38-B971-4E5B-AC8B-5D910C291E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369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FD30A-765C-4220-8281-046B2508C9EF}" type="datetimeFigureOut">
              <a:rPr lang="hu-HU" smtClean="0"/>
              <a:pPr/>
              <a:t>2017. 09. 29.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00E39-8585-490F-AC4A-2863969747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38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0E39-8585-490F-AC4A-2863969747EB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0E39-8585-490F-AC4A-2863969747EB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28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0E39-8585-490F-AC4A-2863969747EB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80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0E39-8585-490F-AC4A-2863969747EB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08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0E39-8585-490F-AC4A-2863969747EB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09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0E39-8585-490F-AC4A-2863969747EB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72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délutáni</a:t>
            </a:r>
            <a:r>
              <a:rPr lang="hu-HU" baseline="0" dirty="0"/>
              <a:t> előadásokat követően egy közös bemutatóra várunk minden kedves érdeklődőt!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0E39-8585-490F-AC4A-2863969747EB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45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9A4B-23F3-4C53-8BF7-85253190E67E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Rotors &amp; Cams Kft.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7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687F-8F3B-4C04-8DF4-D35C4272C1B3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Rotors &amp; Cams Kft.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504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DA33-EAC1-47CD-BE0F-A90E07AB7C1D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Rotors &amp; Cams Kft.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45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6431-0596-43B3-8CCC-4CACDCD90158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Rotors &amp; Cams Kft.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8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B9B8-1AE5-48E3-B48E-E26851721497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Rotors &amp; Cams Kft.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5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9821-904F-4D12-8D92-300AB24EFAD7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Rotors &amp; Cams Kft.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67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815-D831-496A-8E05-3B30EF11DB7C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Rotors &amp; Cams Kft.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94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0FF8-BC78-4BB6-8CBA-4D543F1102F5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Rotors &amp; Cams Kft.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05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EF62-3D11-4B90-A593-D83D0995CFD1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u-HU"/>
              <a:t>Rotors &amp; Cams Kft.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1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81FC34-879D-4C80-B639-7033802FC5AD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Rotors &amp; Cams Kft.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28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A2D3-76E4-437F-9864-E68997982BE5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Rotors &amp; Cams Kft.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8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5B742F-5714-463D-B9AB-DBB84EF50B7A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Rotors &amp; Cams Kft.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BF31F7-B707-4DBD-82E7-26C555A6508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98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rotorsandcams" TargetMode="External"/><Relationship Id="rId5" Type="http://schemas.openxmlformats.org/officeDocument/2006/relationships/hyperlink" Target="http://www.rotorsandcams.hu/" TargetMode="External"/><Relationship Id="rId4" Type="http://schemas.openxmlformats.org/officeDocument/2006/relationships/hyperlink" Target="mailto:contact@rotorsandcam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2493" y="1406387"/>
            <a:ext cx="10058400" cy="10104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hu-HU" sz="60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Légi Termográfia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5264" y="2547307"/>
            <a:ext cx="10058400" cy="1143000"/>
          </a:xfrm>
        </p:spPr>
        <p:txBody>
          <a:bodyPr>
            <a:noAutofit/>
          </a:bodyPr>
          <a:lstStyle/>
          <a:p>
            <a:pPr algn="ctr"/>
            <a:r>
              <a:rPr lang="hu-H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Napelem diagnosztika</a:t>
            </a:r>
            <a:br>
              <a:rPr lang="hu-H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Drónnal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" y="198039"/>
            <a:ext cx="2288073" cy="1791682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F846C-C71F-436D-AA78-6D4B8C4C0227}"/>
              </a:ext>
            </a:extLst>
          </p:cNvPr>
          <p:cNvSpPr txBox="1"/>
          <p:nvPr/>
        </p:nvSpPr>
        <p:spPr>
          <a:xfrm>
            <a:off x="3502549" y="4532242"/>
            <a:ext cx="5178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Schäffer András – Fejlesztési vezető</a:t>
            </a:r>
            <a:br>
              <a:rPr lang="hu-HU" sz="2000" dirty="0"/>
            </a:br>
            <a:r>
              <a:rPr lang="hu-HU" sz="2000" dirty="0" err="1"/>
              <a:t>Rotors</a:t>
            </a:r>
            <a:r>
              <a:rPr lang="hu-HU" sz="2000" dirty="0"/>
              <a:t> </a:t>
            </a:r>
            <a:r>
              <a:rPr lang="en-US" sz="2000" dirty="0"/>
              <a:t>&amp; Cams </a:t>
            </a:r>
            <a:r>
              <a:rPr lang="en-US" sz="2000" dirty="0" err="1"/>
              <a:t>Kft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83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fld id="{51AF46C9-E207-4935-BE41-3AA4A629E176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ACBF31F7-B707-4DBD-82E7-26C555A65081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" y="160251"/>
            <a:ext cx="1739900" cy="1362434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41" name="Cím 1"/>
          <p:cNvSpPr txBox="1">
            <a:spLocks/>
          </p:cNvSpPr>
          <p:nvPr/>
        </p:nvSpPr>
        <p:spPr>
          <a:xfrm>
            <a:off x="2305050" y="543601"/>
            <a:ext cx="7581900" cy="748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hu-HU" sz="4000" spc="-5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Bemutatkozás</a:t>
            </a:r>
            <a:endParaRPr lang="hu-HU" sz="4000" spc="-5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9F752B3-E079-4314-BFFA-EB493751E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70" y="488485"/>
            <a:ext cx="1340904" cy="705966"/>
          </a:xfrm>
          <a:prstGeom prst="rect">
            <a:avLst/>
          </a:prstGeom>
        </p:spPr>
      </p:pic>
      <p:pic>
        <p:nvPicPr>
          <p:cNvPr id="5" name="Picture 4" descr="A picture containing sky, skiing, outdoor&#10;&#10;Description generated with very high confidence">
            <a:extLst>
              <a:ext uri="{FF2B5EF4-FFF2-40B4-BE49-F238E27FC236}">
                <a16:creationId xmlns:a16="http://schemas.microsoft.com/office/drawing/2014/main" id="{EDC167A9-D38D-4E8A-9536-076BE96F2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0" y="3137465"/>
            <a:ext cx="4876800" cy="332232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9" name="Picture 8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B5492B4A-B4D3-4D9C-BF79-E39A37C53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0" y="3272720"/>
            <a:ext cx="4876800" cy="305181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2" name="Picture 11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BA01E63F-61A6-4202-BE0F-827B725DE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0" y="3137465"/>
            <a:ext cx="4876800" cy="3249930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14" name="Picture 13" descr="A picture containing grass, outdoor, sky, field&#10;&#10;Description generated with very high confidence">
            <a:extLst>
              <a:ext uri="{FF2B5EF4-FFF2-40B4-BE49-F238E27FC236}">
                <a16:creationId xmlns:a16="http://schemas.microsoft.com/office/drawing/2014/main" id="{47B173A9-4015-440C-B645-2F2A765DBE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0" y="3031350"/>
            <a:ext cx="4876800" cy="3249930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16" name="Picture 15" descr="A close up of a dry grass field&#10;&#10;Description generated with very high confidence">
            <a:extLst>
              <a:ext uri="{FF2B5EF4-FFF2-40B4-BE49-F238E27FC236}">
                <a16:creationId xmlns:a16="http://schemas.microsoft.com/office/drawing/2014/main" id="{2187A018-1DE2-41A5-BD51-96D71F8F38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6" b="28674"/>
          <a:stretch/>
        </p:blipFill>
        <p:spPr>
          <a:xfrm>
            <a:off x="7386320" y="3518465"/>
            <a:ext cx="4572000" cy="256032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8" name="Picture 17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232CF8C5-A5D7-46A3-9EC4-D99EFB2DAA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94" y="3464304"/>
            <a:ext cx="4745935" cy="2668641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1491" y="1804900"/>
            <a:ext cx="9389018" cy="511317"/>
          </a:xfrm>
        </p:spPr>
        <p:txBody>
          <a:bodyPr>
            <a:noAutofit/>
          </a:bodyPr>
          <a:lstStyle/>
          <a:p>
            <a:pPr marL="271463" indent="-271463">
              <a:spcBef>
                <a:spcPts val="400"/>
              </a:spcBef>
              <a:spcAft>
                <a:spcPts val="400"/>
              </a:spcAft>
              <a:buNone/>
              <a:tabLst>
                <a:tab pos="271463" algn="l"/>
              </a:tabLst>
            </a:pP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óta van jelen a magyar piacon.</a:t>
            </a:r>
          </a:p>
          <a:p>
            <a:pPr marL="271463" indent="-271463">
              <a:spcBef>
                <a:spcPts val="400"/>
              </a:spcBef>
              <a:spcAft>
                <a:spcPts val="400"/>
              </a:spcAft>
              <a:buNone/>
              <a:tabLst>
                <a:tab pos="271463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Egyedi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rendszerek fejlesztése, gyártása.</a:t>
            </a:r>
          </a:p>
          <a:p>
            <a:pPr marL="271463" indent="-271463">
              <a:spcBef>
                <a:spcPts val="400"/>
              </a:spcBef>
              <a:spcAft>
                <a:spcPts val="400"/>
              </a:spcAft>
              <a:buNone/>
              <a:tabLst>
                <a:tab pos="271463" algn="l"/>
              </a:tabLst>
            </a:pP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 biztosítása egyedi feladatokhoz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Ipari diagnosztika, állapotfelmérés, légi termográfia.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Térképészet, </a:t>
            </a:r>
            <a:r>
              <a:rPr lang="hu-H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fotogrammetrika</a:t>
            </a: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Légi fotó és videó.</a:t>
            </a:r>
          </a:p>
          <a:p>
            <a:pPr marL="271463" indent="-271463">
              <a:spcBef>
                <a:spcPts val="400"/>
              </a:spcBef>
              <a:spcAft>
                <a:spcPts val="400"/>
              </a:spcAft>
              <a:buNone/>
              <a:tabLst>
                <a:tab pos="271463" algn="l"/>
              </a:tabLst>
            </a:pP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Rendszerintegráció</a:t>
            </a:r>
          </a:p>
          <a:p>
            <a:pPr marL="271463" indent="-271463">
              <a:spcBef>
                <a:spcPts val="400"/>
              </a:spcBef>
              <a:spcAft>
                <a:spcPts val="400"/>
              </a:spcAft>
              <a:buNone/>
              <a:tabLst>
                <a:tab pos="271463" algn="l"/>
              </a:tabLst>
            </a:pP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Biztonságtechnikai alkalmazások</a:t>
            </a:r>
          </a:p>
          <a:p>
            <a:pPr marL="271463" indent="-271463">
              <a:spcBef>
                <a:spcPts val="400"/>
              </a:spcBef>
              <a:spcAft>
                <a:spcPts val="400"/>
              </a:spcAft>
              <a:buNone/>
              <a:tabLst>
                <a:tab pos="271463" algn="l"/>
              </a:tabLst>
            </a:pP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Oktatás és Tanácsadás</a:t>
            </a:r>
          </a:p>
          <a:p>
            <a:pPr marL="271463" indent="-271463">
              <a:spcBef>
                <a:spcPts val="400"/>
              </a:spcBef>
              <a:spcAft>
                <a:spcPts val="400"/>
              </a:spcAft>
              <a:buNone/>
              <a:tabLst>
                <a:tab pos="271463" algn="l"/>
              </a:tabLst>
            </a:pPr>
            <a:r>
              <a:rPr lang="hu-H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Típusalkalmassági bizonyítvány</a:t>
            </a:r>
          </a:p>
          <a:p>
            <a:pPr marL="271463" indent="-271463">
              <a:spcBef>
                <a:spcPts val="400"/>
              </a:spcBef>
              <a:spcAft>
                <a:spcPts val="400"/>
              </a:spcAft>
              <a:buNone/>
              <a:tabLst>
                <a:tab pos="271463" algn="l"/>
              </a:tabLst>
            </a:pPr>
            <a:endParaRPr lang="hu-H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1463" indent="-271463">
              <a:spcBef>
                <a:spcPts val="400"/>
              </a:spcBef>
              <a:spcAft>
                <a:spcPts val="400"/>
              </a:spcAft>
              <a:buNone/>
              <a:tabLst>
                <a:tab pos="271463" algn="l"/>
              </a:tabLst>
            </a:pPr>
            <a:endParaRPr lang="hu-HU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1463" indent="-271463">
              <a:spcBef>
                <a:spcPts val="400"/>
              </a:spcBef>
              <a:spcAft>
                <a:spcPts val="400"/>
              </a:spcAft>
              <a:buNone/>
              <a:tabLst>
                <a:tab pos="271463" algn="l"/>
              </a:tabLst>
            </a:pPr>
            <a:endParaRPr lang="hu-HU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1463" indent="-271463">
              <a:spcBef>
                <a:spcPts val="400"/>
              </a:spcBef>
              <a:spcAft>
                <a:spcPts val="400"/>
              </a:spcAft>
              <a:buNone/>
              <a:tabLst>
                <a:tab pos="271463" algn="l"/>
              </a:tabLst>
            </a:pPr>
            <a:r>
              <a:rPr lang="hu-HU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42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3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8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9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4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1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7"/>
          <p:cNvCxnSpPr/>
          <p:nvPr/>
        </p:nvCxnSpPr>
        <p:spPr>
          <a:xfrm>
            <a:off x="9014791" y="34886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75E9-A670-4157-A43E-499DE68A7FB5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" y="160251"/>
            <a:ext cx="1739900" cy="1362434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2220243" y="568087"/>
            <a:ext cx="8852309" cy="9545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lvl="0" algn="ctr" defTabSz="914400">
              <a:lnSpc>
                <a:spcPct val="120000"/>
              </a:lnSpc>
              <a:spcBef>
                <a:spcPct val="0"/>
              </a:spcBef>
            </a:pPr>
            <a:r>
              <a:rPr lang="hu-HU" sz="4000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feladat : </a:t>
            </a:r>
            <a:r>
              <a:rPr lang="pt-BR" sz="4000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Mátrai Erőmű Zrt. 16MW-os </a:t>
            </a:r>
            <a:r>
              <a:rPr lang="hu-HU" sz="4000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napcellás erőművének termográfiai állapotfelmérése</a:t>
            </a:r>
          </a:p>
        </p:txBody>
      </p:sp>
      <p:pic>
        <p:nvPicPr>
          <p:cNvPr id="12" name="Picture 2" descr="C:\Users\oroszz01\Documents\-=Aktuális=-\Eloterjesztesek\Operativ\2015_0811_PV\pics\DSC00025.JPG">
            <a:extLst>
              <a:ext uri="{FF2B5EF4-FFF2-40B4-BE49-F238E27FC236}">
                <a16:creationId xmlns:a16="http://schemas.microsoft.com/office/drawing/2014/main" id="{F7B2D38B-72ED-4FAA-B8CF-52AF6D430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122" y="2152255"/>
            <a:ext cx="5997167" cy="367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E68B55-0EA8-4B5E-9A54-89CEA7D3B0ED}"/>
              </a:ext>
            </a:extLst>
          </p:cNvPr>
          <p:cNvSpPr txBox="1"/>
          <p:nvPr/>
        </p:nvSpPr>
        <p:spPr>
          <a:xfrm>
            <a:off x="6554624" y="2152255"/>
            <a:ext cx="51872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Nettó 16MW b</a:t>
            </a:r>
            <a:r>
              <a:rPr lang="en-US" dirty="0"/>
              <a:t>e</a:t>
            </a:r>
            <a:r>
              <a:rPr lang="hu-HU" dirty="0"/>
              <a:t>épített kapacitás</a:t>
            </a:r>
          </a:p>
          <a:p>
            <a:r>
              <a:rPr lang="hu-HU" dirty="0"/>
              <a:t>30ha terület, összesen 23km táblasor</a:t>
            </a:r>
          </a:p>
          <a:p>
            <a:r>
              <a:rPr lang="hu-HU" dirty="0"/>
              <a:t>1025 tábla -  72,480db cella</a:t>
            </a:r>
          </a:p>
          <a:p>
            <a:endParaRPr lang="hu-HU" dirty="0"/>
          </a:p>
          <a:p>
            <a:r>
              <a:rPr lang="hu-HU" dirty="0"/>
              <a:t>Rendelkezésre álló idő: 2 nap</a:t>
            </a:r>
          </a:p>
          <a:p>
            <a:endParaRPr lang="hu-HU" dirty="0"/>
          </a:p>
          <a:p>
            <a:r>
              <a:rPr lang="hu-HU" dirty="0"/>
              <a:t>Partner : PIM Professzionális Ipari Méréstechnikai Kft.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Megrendelő : IBC </a:t>
            </a:r>
            <a:r>
              <a:rPr lang="hu-HU" dirty="0" err="1"/>
              <a:t>Solar</a:t>
            </a:r>
            <a:r>
              <a:rPr lang="hu-HU" dirty="0"/>
              <a:t> International </a:t>
            </a:r>
          </a:p>
          <a:p>
            <a:endParaRPr lang="en-US" dirty="0"/>
          </a:p>
        </p:txBody>
      </p:sp>
      <p:pic>
        <p:nvPicPr>
          <p:cNvPr id="14" name="Kép 5">
            <a:extLst>
              <a:ext uri="{FF2B5EF4-FFF2-40B4-BE49-F238E27FC236}">
                <a16:creationId xmlns:a16="http://schemas.microsoft.com/office/drawing/2014/main" id="{A1BB1629-3BEB-4C00-9B63-AAF81BE38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39" y="4198823"/>
            <a:ext cx="2336176" cy="523512"/>
          </a:xfrm>
          <a:prstGeom prst="rect">
            <a:avLst/>
          </a:prstGeom>
        </p:spPr>
      </p:pic>
      <p:pic>
        <p:nvPicPr>
          <p:cNvPr id="16" name="Kép 6">
            <a:extLst>
              <a:ext uri="{FF2B5EF4-FFF2-40B4-BE49-F238E27FC236}">
                <a16:creationId xmlns:a16="http://schemas.microsoft.com/office/drawing/2014/main" id="{689B5A8F-96FB-4282-9695-3DEED75D2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39" y="5230415"/>
            <a:ext cx="786871" cy="6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7"/>
          <p:cNvCxnSpPr/>
          <p:nvPr/>
        </p:nvCxnSpPr>
        <p:spPr>
          <a:xfrm>
            <a:off x="9014791" y="34886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75E9-A670-4157-A43E-499DE68A7FB5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" y="160251"/>
            <a:ext cx="1739900" cy="1362434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2220243" y="568087"/>
            <a:ext cx="8852309" cy="824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>
              <a:lnSpc>
                <a:spcPct val="120000"/>
              </a:lnSpc>
              <a:spcBef>
                <a:spcPct val="0"/>
              </a:spcBef>
            </a:pPr>
            <a:r>
              <a:rPr lang="hu-HU" sz="4000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eszközök</a:t>
            </a:r>
          </a:p>
        </p:txBody>
      </p:sp>
      <p:pic>
        <p:nvPicPr>
          <p:cNvPr id="5" name="Picture 4" descr="A gun located in a grassy field&#10;&#10;Description generated with very high confidence">
            <a:extLst>
              <a:ext uri="{FF2B5EF4-FFF2-40B4-BE49-F238E27FC236}">
                <a16:creationId xmlns:a16="http://schemas.microsoft.com/office/drawing/2014/main" id="{6B5BAEBF-3EA0-4F79-B603-72459FBBD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34" y="2044460"/>
            <a:ext cx="3570118" cy="3700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CADF7-65D2-44B4-9921-39128155479C}"/>
              </a:ext>
            </a:extLst>
          </p:cNvPr>
          <p:cNvSpPr txBox="1"/>
          <p:nvPr/>
        </p:nvSpPr>
        <p:spPr>
          <a:xfrm>
            <a:off x="715992" y="2044460"/>
            <a:ext cx="6504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SECOP X8 – Nagy megbízhatóságú, egyedi fejlesztésű munka UAV</a:t>
            </a:r>
          </a:p>
          <a:p>
            <a:pPr algn="r"/>
            <a:r>
              <a:rPr lang="hu-HU" dirty="0"/>
              <a:t>	Koaxiális elrendezésű </a:t>
            </a:r>
            <a:r>
              <a:rPr lang="hu-HU" dirty="0" err="1"/>
              <a:t>oktokopter</a:t>
            </a:r>
            <a:endParaRPr lang="hu-HU" dirty="0"/>
          </a:p>
          <a:p>
            <a:pPr algn="r"/>
            <a:r>
              <a:rPr lang="hu-HU" dirty="0"/>
              <a:t>	Redundáns tápellátás</a:t>
            </a:r>
          </a:p>
          <a:p>
            <a:pPr algn="r"/>
            <a:r>
              <a:rPr lang="hu-HU" dirty="0"/>
              <a:t>	Ejtőernyő a </a:t>
            </a:r>
            <a:r>
              <a:rPr lang="hu-HU" dirty="0" err="1"/>
              <a:t>payload</a:t>
            </a:r>
            <a:r>
              <a:rPr lang="hu-HU" dirty="0"/>
              <a:t> védelmére</a:t>
            </a:r>
            <a:endParaRPr lang="en-US" dirty="0"/>
          </a:p>
          <a:p>
            <a:pPr algn="r"/>
            <a:r>
              <a:rPr lang="en-US" dirty="0"/>
              <a:t>30 perc </a:t>
            </a:r>
            <a:r>
              <a:rPr lang="en-US" dirty="0" err="1"/>
              <a:t>repid</a:t>
            </a:r>
            <a:r>
              <a:rPr lang="hu-HU" dirty="0"/>
              <a:t>ő (</a:t>
            </a:r>
            <a:r>
              <a:rPr lang="hu-HU" dirty="0" err="1"/>
              <a:t>Payload</a:t>
            </a:r>
            <a:r>
              <a:rPr lang="hu-HU" dirty="0"/>
              <a:t> függő)</a:t>
            </a:r>
          </a:p>
        </p:txBody>
      </p:sp>
      <p:pic>
        <p:nvPicPr>
          <p:cNvPr id="10" name="Picture 9" descr="A close up of a camera&#10;&#10;Description generated with very high confidence">
            <a:extLst>
              <a:ext uri="{FF2B5EF4-FFF2-40B4-BE49-F238E27FC236}">
                <a16:creationId xmlns:a16="http://schemas.microsoft.com/office/drawing/2014/main" id="{683B9553-A7D1-492A-A52B-D296368DA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" y="3352687"/>
            <a:ext cx="2976113" cy="29761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F25741-B545-4495-AA19-20398858C96E}"/>
              </a:ext>
            </a:extLst>
          </p:cNvPr>
          <p:cNvSpPr txBox="1"/>
          <p:nvPr/>
        </p:nvSpPr>
        <p:spPr>
          <a:xfrm>
            <a:off x="3364302" y="4183811"/>
            <a:ext cx="3329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Optris</a:t>
            </a:r>
            <a:r>
              <a:rPr lang="hu-HU" dirty="0"/>
              <a:t> PI450-LWK UAV alkalmazásokhoz kifejlesztett könnyű termográfiai rendszer </a:t>
            </a:r>
          </a:p>
          <a:p>
            <a:r>
              <a:rPr lang="hu-HU" dirty="0"/>
              <a:t>80 </a:t>
            </a:r>
            <a:r>
              <a:rPr lang="hu-HU" dirty="0" err="1"/>
              <a:t>fps</a:t>
            </a:r>
            <a:r>
              <a:rPr lang="hu-HU" dirty="0"/>
              <a:t> - </a:t>
            </a:r>
            <a:r>
              <a:rPr lang="en-US" dirty="0"/>
              <a:t>382 x 288</a:t>
            </a:r>
            <a:endParaRPr lang="hu-HU" dirty="0"/>
          </a:p>
          <a:p>
            <a:r>
              <a:rPr lang="hu-HU" dirty="0"/>
              <a:t>40 </a:t>
            </a:r>
            <a:r>
              <a:rPr lang="hu-HU" dirty="0" err="1"/>
              <a:t>mK</a:t>
            </a:r>
            <a:r>
              <a:rPr lang="hu-HU" dirty="0"/>
              <a:t> érzékenység</a:t>
            </a:r>
          </a:p>
          <a:p>
            <a:endParaRPr lang="hu-HU" dirty="0"/>
          </a:p>
          <a:p>
            <a:r>
              <a:rPr lang="hu-HU" dirty="0"/>
              <a:t>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4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7"/>
          <p:cNvCxnSpPr/>
          <p:nvPr/>
        </p:nvCxnSpPr>
        <p:spPr>
          <a:xfrm>
            <a:off x="9014791" y="34886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75E9-A670-4157-A43E-499DE68A7FB5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" y="160251"/>
            <a:ext cx="1739900" cy="1362434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2220243" y="568087"/>
            <a:ext cx="8852309" cy="824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>
              <a:lnSpc>
                <a:spcPct val="120000"/>
              </a:lnSpc>
              <a:spcBef>
                <a:spcPct val="0"/>
              </a:spcBef>
            </a:pPr>
            <a:r>
              <a:rPr lang="hu-HU" sz="4000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Kihívások és tapasztalatok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93C8D-56E9-4956-8769-AAF7CDD09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1" y="1895301"/>
            <a:ext cx="4321396" cy="2693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EC2D69-4CDA-41E5-9884-530C226487DD}"/>
              </a:ext>
            </a:extLst>
          </p:cNvPr>
          <p:cNvSpPr txBox="1"/>
          <p:nvPr/>
        </p:nvSpPr>
        <p:spPr>
          <a:xfrm>
            <a:off x="546652" y="4686300"/>
            <a:ext cx="5004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Felszállások száma : 18 </a:t>
            </a:r>
          </a:p>
          <a:p>
            <a:r>
              <a:rPr lang="hu-HU" dirty="0"/>
              <a:t>L</a:t>
            </a:r>
            <a:r>
              <a:rPr lang="en-US" dirty="0" err="1"/>
              <a:t>evegőben</a:t>
            </a:r>
            <a:r>
              <a:rPr lang="en-US" dirty="0"/>
              <a:t> </a:t>
            </a:r>
            <a:r>
              <a:rPr lang="en-US" dirty="0" err="1"/>
              <a:t>töltött</a:t>
            </a:r>
            <a:r>
              <a:rPr lang="en-US" dirty="0"/>
              <a:t> </a:t>
            </a:r>
            <a:r>
              <a:rPr lang="en-US" dirty="0" err="1"/>
              <a:t>idő</a:t>
            </a:r>
            <a:r>
              <a:rPr lang="en-US" dirty="0"/>
              <a:t> : 5 </a:t>
            </a:r>
            <a:r>
              <a:rPr lang="en-US" dirty="0" err="1"/>
              <a:t>óra</a:t>
            </a:r>
            <a:r>
              <a:rPr lang="en-US" dirty="0"/>
              <a:t> 57 perc.</a:t>
            </a:r>
            <a:endParaRPr lang="hu-HU" dirty="0"/>
          </a:p>
          <a:p>
            <a:r>
              <a:rPr lang="hu-HU" dirty="0"/>
              <a:t>Repült távolság : </a:t>
            </a:r>
            <a:r>
              <a:rPr lang="en-US" dirty="0"/>
              <a:t>42.5km</a:t>
            </a:r>
            <a:endParaRPr lang="hu-HU" dirty="0"/>
          </a:p>
          <a:p>
            <a:r>
              <a:rPr lang="hu-HU" dirty="0"/>
              <a:t>Átlagos repülési idő </a:t>
            </a:r>
            <a:r>
              <a:rPr lang="en-US" dirty="0"/>
              <a:t>: </a:t>
            </a:r>
            <a:r>
              <a:rPr lang="hu-HU"/>
              <a:t>23 </a:t>
            </a:r>
            <a:r>
              <a:rPr lang="hu-HU" dirty="0"/>
              <a:t>perc</a:t>
            </a:r>
            <a:endParaRPr lang="en-US" dirty="0"/>
          </a:p>
          <a:p>
            <a:r>
              <a:rPr lang="en-US" dirty="0" err="1"/>
              <a:t>Legnagyobb</a:t>
            </a:r>
            <a:r>
              <a:rPr lang="en-US" dirty="0"/>
              <a:t> t</a:t>
            </a:r>
            <a:r>
              <a:rPr lang="hu-HU" dirty="0" err="1"/>
              <a:t>ávolság</a:t>
            </a:r>
            <a:r>
              <a:rPr lang="hu-HU" dirty="0"/>
              <a:t> a felszállási ponttól : 600m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8596F-DA79-48C1-A02B-5CAE64B0CE44}"/>
              </a:ext>
            </a:extLst>
          </p:cNvPr>
          <p:cNvSpPr txBox="1"/>
          <p:nvPr/>
        </p:nvSpPr>
        <p:spPr>
          <a:xfrm>
            <a:off x="5282648" y="1895301"/>
            <a:ext cx="6415987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Elvárt repülési paraméterek</a:t>
            </a:r>
          </a:p>
          <a:p>
            <a:r>
              <a:rPr lang="hu-HU" sz="1600" dirty="0"/>
              <a:t>	Sebesség  : 2 m/s</a:t>
            </a:r>
          </a:p>
          <a:p>
            <a:r>
              <a:rPr lang="hu-HU" sz="1600" dirty="0"/>
              <a:t>	Magasság : 14m +/- 50cm</a:t>
            </a:r>
          </a:p>
          <a:p>
            <a:r>
              <a:rPr lang="hu-HU" sz="1600" dirty="0"/>
              <a:t>	Útvonaltartás : +/- 50cm</a:t>
            </a:r>
          </a:p>
          <a:p>
            <a:r>
              <a:rPr lang="hu-HU" sz="1600" dirty="0"/>
              <a:t>	Földhöz viszonyított kamera dőlésszög : 25 fok</a:t>
            </a:r>
          </a:p>
          <a:p>
            <a:endParaRPr lang="hu-HU" dirty="0"/>
          </a:p>
          <a:p>
            <a:r>
              <a:rPr lang="hu-HU" dirty="0"/>
              <a:t>Az repülési út több mint harmada az indítási ponttól a kezdőpontig</a:t>
            </a:r>
          </a:p>
          <a:p>
            <a:r>
              <a:rPr lang="hu-HU" dirty="0"/>
              <a:t>illetve a hazatéréskor megtett távolság.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hu-HU" dirty="0"/>
              <a:t>Több féle automatizált</a:t>
            </a:r>
          </a:p>
          <a:p>
            <a:r>
              <a:rPr lang="hu-HU" dirty="0"/>
              <a:t>repülési sebesség</a:t>
            </a:r>
            <a:r>
              <a:rPr lang="en-US" dirty="0"/>
              <a:t> </a:t>
            </a:r>
            <a:r>
              <a:rPr lang="en-US" dirty="0" err="1"/>
              <a:t>sz</a:t>
            </a:r>
            <a:r>
              <a:rPr lang="hu-HU" dirty="0" err="1"/>
              <a:t>ükségessége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70 perc / átlagos</a:t>
            </a:r>
            <a:r>
              <a:rPr lang="en-US" dirty="0"/>
              <a:t>_rep</a:t>
            </a:r>
            <a:r>
              <a:rPr lang="hu-HU" dirty="0" err="1"/>
              <a:t>ülési_idő</a:t>
            </a:r>
            <a:r>
              <a:rPr lang="hu-HU" dirty="0"/>
              <a:t> </a:t>
            </a:r>
            <a:r>
              <a:rPr lang="en-US" dirty="0"/>
              <a:t>= </a:t>
            </a:r>
            <a:r>
              <a:rPr lang="en-US" dirty="0" err="1"/>
              <a:t>Akkumul</a:t>
            </a:r>
            <a:r>
              <a:rPr lang="hu-HU" dirty="0" err="1"/>
              <a:t>átor</a:t>
            </a:r>
            <a:r>
              <a:rPr lang="hu-HU" dirty="0"/>
              <a:t> készletek száma </a:t>
            </a:r>
            <a:r>
              <a:rPr lang="hu-HU" b="1" dirty="0"/>
              <a:t>- 1 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494C76-E486-4DB0-BC60-8C102A4A8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26" y="4843201"/>
            <a:ext cx="2768375" cy="1387515"/>
          </a:xfrm>
          <a:prstGeom prst="rect">
            <a:avLst/>
          </a:prstGeom>
        </p:spPr>
      </p:pic>
      <p:pic>
        <p:nvPicPr>
          <p:cNvPr id="19" name="Picture 18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55E417B2-11CF-4EF8-9EDA-5C46969EB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61" y="4831112"/>
            <a:ext cx="2862594" cy="13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5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gyenes összekötő 7"/>
          <p:cNvCxnSpPr/>
          <p:nvPr/>
        </p:nvCxnSpPr>
        <p:spPr>
          <a:xfrm>
            <a:off x="9114182" y="62616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75E9-A670-4157-A43E-499DE68A7FB5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" y="160251"/>
            <a:ext cx="1739900" cy="1362434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2220243" y="568087"/>
            <a:ext cx="8852309" cy="824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>
              <a:lnSpc>
                <a:spcPct val="120000"/>
              </a:lnSpc>
              <a:spcBef>
                <a:spcPct val="0"/>
              </a:spcBef>
            </a:pPr>
            <a:r>
              <a:rPr lang="hu-HU" sz="4000" spc="-5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Eredmények</a:t>
            </a:r>
          </a:p>
        </p:txBody>
      </p:sp>
      <p:pic>
        <p:nvPicPr>
          <p:cNvPr id="10" name="Kép 1">
            <a:extLst>
              <a:ext uri="{FF2B5EF4-FFF2-40B4-BE49-F238E27FC236}">
                <a16:creationId xmlns:a16="http://schemas.microsoft.com/office/drawing/2014/main" id="{4049FE36-441D-4566-9A28-97A021E24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8" y="4570479"/>
            <a:ext cx="2001882" cy="1507299"/>
          </a:xfrm>
          <a:prstGeom prst="rect">
            <a:avLst/>
          </a:prstGeom>
        </p:spPr>
      </p:pic>
      <p:pic>
        <p:nvPicPr>
          <p:cNvPr id="12" name="Kép 7">
            <a:extLst>
              <a:ext uri="{FF2B5EF4-FFF2-40B4-BE49-F238E27FC236}">
                <a16:creationId xmlns:a16="http://schemas.microsoft.com/office/drawing/2014/main" id="{0A7923F2-9C13-4746-86BA-F87D61804C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3"/>
          <a:stretch/>
        </p:blipFill>
        <p:spPr>
          <a:xfrm>
            <a:off x="2463196" y="4570480"/>
            <a:ext cx="2132652" cy="1507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AC3213-D664-42D4-8E0A-30E0A820407D}"/>
              </a:ext>
            </a:extLst>
          </p:cNvPr>
          <p:cNvSpPr txBox="1"/>
          <p:nvPr/>
        </p:nvSpPr>
        <p:spPr>
          <a:xfrm>
            <a:off x="1008822" y="2037522"/>
            <a:ext cx="53426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hat f</a:t>
            </a:r>
            <a:r>
              <a:rPr lang="hu-HU" dirty="0"/>
              <a:t>ős csapat a felmérést egy nap alatt elvégezte.</a:t>
            </a:r>
          </a:p>
          <a:p>
            <a:r>
              <a:rPr lang="hu-HU" dirty="0"/>
              <a:t>Minden repülés értékelhető volt, nem kellett ismételni.</a:t>
            </a:r>
          </a:p>
          <a:p>
            <a:endParaRPr lang="hu-HU" dirty="0"/>
          </a:p>
          <a:p>
            <a:r>
              <a:rPr lang="hu-HU" dirty="0"/>
              <a:t>Összesen 70 feltárt rendellenesség</a:t>
            </a:r>
          </a:p>
          <a:p>
            <a:r>
              <a:rPr lang="hu-HU" dirty="0"/>
              <a:t>	(hibás cellák, növényzet árnyékolás, szennyezés…)</a:t>
            </a:r>
          </a:p>
          <a:p>
            <a:endParaRPr lang="hu-HU" dirty="0"/>
          </a:p>
          <a:p>
            <a:r>
              <a:rPr lang="hu-HU" dirty="0"/>
              <a:t>Jövő évi megrendelés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32BFE-4F5E-4EB0-9576-96002039D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4348" y="4570480"/>
            <a:ext cx="4286874" cy="1507300"/>
          </a:xfrm>
          <a:prstGeom prst="rect">
            <a:avLst/>
          </a:prstGeom>
        </p:spPr>
      </p:pic>
      <p:pic>
        <p:nvPicPr>
          <p:cNvPr id="17" name="Picture 16" descr="A screen shot of a building&#10;&#10;Description generated with high confidence">
            <a:extLst>
              <a:ext uri="{FF2B5EF4-FFF2-40B4-BE49-F238E27FC236}">
                <a16:creationId xmlns:a16="http://schemas.microsoft.com/office/drawing/2014/main" id="{66B127FE-CFEA-4930-A081-98F899576F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27" y="4570480"/>
            <a:ext cx="2004024" cy="1507300"/>
          </a:xfrm>
          <a:prstGeom prst="rect">
            <a:avLst/>
          </a:prstGeom>
        </p:spPr>
      </p:pic>
      <p:pic>
        <p:nvPicPr>
          <p:cNvPr id="19" name="Picture 18" descr="A picture containing sky, outdoor, mountain, grass&#10;&#10;Description generated with very high confidence">
            <a:extLst>
              <a:ext uri="{FF2B5EF4-FFF2-40B4-BE49-F238E27FC236}">
                <a16:creationId xmlns:a16="http://schemas.microsoft.com/office/drawing/2014/main" id="{9C8F673A-BFF0-4211-885D-6B91B2447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27" y="2151822"/>
            <a:ext cx="3406553" cy="18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9078-42A9-478B-9EF4-F1B21470924E}" type="datetime8">
              <a:rPr lang="hu-HU" smtClean="0"/>
              <a:pPr/>
              <a:t>2017. 09. 29. 6:03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MBF Konferencia 2017 </a:t>
            </a:r>
            <a:r>
              <a:rPr lang="hu-H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– Közeleg a Tavasz!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31F7-B707-4DBD-82E7-26C555A65081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" y="160251"/>
            <a:ext cx="1739900" cy="1362434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2089349" y="2654300"/>
            <a:ext cx="8013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Iroda:		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1106 Bp. Fehér út 10. </a:t>
            </a:r>
            <a:r>
              <a:rPr lang="hu-HU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(Örs vezér tere mellett)</a:t>
            </a:r>
          </a:p>
          <a:p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Mobil:		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+36 30 880 4254</a:t>
            </a:r>
            <a:endParaRPr lang="hu-H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Tel./fax:	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+36 1 432 0293</a:t>
            </a:r>
          </a:p>
          <a:p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E-mail:	</a:t>
            </a:r>
            <a:r>
              <a:rPr lang="hu-HU" sz="2400" dirty="0" err="1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contact</a:t>
            </a: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@</a:t>
            </a:r>
            <a:r>
              <a:rPr lang="hu-HU" sz="2400" dirty="0" err="1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rotorsandcams.com</a:t>
            </a:r>
            <a:endParaRPr lang="hu-H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Web: 		</a:t>
            </a:r>
            <a:r>
              <a:rPr lang="hu-HU" sz="24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www.rotorsandcams.hu</a:t>
            </a:r>
            <a:endParaRPr lang="hu-H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hu-HU" sz="24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www.facebook.com</a:t>
            </a:r>
            <a:r>
              <a:rPr lang="hu-HU" sz="24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/</a:t>
            </a:r>
            <a:r>
              <a:rPr lang="hu-HU" sz="24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rotorsandcams</a:t>
            </a:r>
            <a:endParaRPr lang="hu-HU" sz="24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2305050" y="543601"/>
            <a:ext cx="7581900" cy="748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Köszönöm figyelmüket!</a:t>
            </a:r>
            <a:endParaRPr lang="hu-HU" sz="4000" spc="-5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2101850" y="1839001"/>
            <a:ext cx="5010150" cy="748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</a:pPr>
            <a:r>
              <a:rPr lang="hu-HU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Elérhetőségeink:</a:t>
            </a:r>
            <a:endParaRPr lang="hu-HU" sz="2800" u="sng" spc="-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415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5610</TotalTime>
  <Words>242</Words>
  <Application>Microsoft Office PowerPoint</Application>
  <PresentationFormat>Widescreen</PresentationFormat>
  <Paragraphs>96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Wingdings</vt:lpstr>
      <vt:lpstr>Retrospektív</vt:lpstr>
      <vt:lpstr>Légi Termográfia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Attila</dc:creator>
  <cp:lastModifiedBy>Andras Schaffer</cp:lastModifiedBy>
  <cp:revision>293</cp:revision>
  <dcterms:created xsi:type="dcterms:W3CDTF">2017-01-14T13:28:55Z</dcterms:created>
  <dcterms:modified xsi:type="dcterms:W3CDTF">2017-09-29T04:04:25Z</dcterms:modified>
</cp:coreProperties>
</file>