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88" r:id="rId2"/>
    <p:sldId id="273" r:id="rId3"/>
    <p:sldId id="259" r:id="rId4"/>
    <p:sldId id="257" r:id="rId5"/>
    <p:sldId id="262" r:id="rId6"/>
    <p:sldId id="272" r:id="rId7"/>
    <p:sldId id="270" r:id="rId8"/>
    <p:sldId id="263" r:id="rId9"/>
    <p:sldId id="258" r:id="rId10"/>
    <p:sldId id="276" r:id="rId11"/>
    <p:sldId id="277" r:id="rId12"/>
    <p:sldId id="278" r:id="rId13"/>
    <p:sldId id="279" r:id="rId14"/>
    <p:sldId id="280" r:id="rId15"/>
    <p:sldId id="282" r:id="rId16"/>
    <p:sldId id="283" r:id="rId17"/>
    <p:sldId id="284" r:id="rId18"/>
    <p:sldId id="287" r:id="rId19"/>
    <p:sldId id="285" r:id="rId20"/>
    <p:sldId id="281" r:id="rId21"/>
    <p:sldId id="269" r:id="rId2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E71F-BEA6-43CF-8262-C72897BBB580}" type="datetimeFigureOut">
              <a:rPr lang="hu-HU" smtClean="0"/>
              <a:pPr/>
              <a:t>2017.09.29.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51DE-8E21-4E48-8DEA-8BBDE380529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E71F-BEA6-43CF-8262-C72897BBB580}" type="datetimeFigureOut">
              <a:rPr lang="hu-HU" smtClean="0"/>
              <a:pPr/>
              <a:t>2017.09.29.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51DE-8E21-4E48-8DEA-8BBDE380529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E71F-BEA6-43CF-8262-C72897BBB580}" type="datetimeFigureOut">
              <a:rPr lang="hu-HU" smtClean="0"/>
              <a:pPr/>
              <a:t>2017.09.29.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51DE-8E21-4E48-8DEA-8BBDE380529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E71F-BEA6-43CF-8262-C72897BBB580}" type="datetimeFigureOut">
              <a:rPr lang="hu-HU" smtClean="0"/>
              <a:pPr/>
              <a:t>2017.09.29.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51DE-8E21-4E48-8DEA-8BBDE380529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E71F-BEA6-43CF-8262-C72897BBB580}" type="datetimeFigureOut">
              <a:rPr lang="hu-HU" smtClean="0"/>
              <a:pPr/>
              <a:t>2017.09.29.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51DE-8E21-4E48-8DEA-8BBDE380529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E71F-BEA6-43CF-8262-C72897BBB580}" type="datetimeFigureOut">
              <a:rPr lang="hu-HU" smtClean="0"/>
              <a:pPr/>
              <a:t>2017.09.29.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51DE-8E21-4E48-8DEA-8BBDE380529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E71F-BEA6-43CF-8262-C72897BBB580}" type="datetimeFigureOut">
              <a:rPr lang="hu-HU" smtClean="0"/>
              <a:pPr/>
              <a:t>2017.09.29.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51DE-8E21-4E48-8DEA-8BBDE380529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E71F-BEA6-43CF-8262-C72897BBB580}" type="datetimeFigureOut">
              <a:rPr lang="hu-HU" smtClean="0"/>
              <a:pPr/>
              <a:t>2017.09.29.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51DE-8E21-4E48-8DEA-8BBDE380529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E71F-BEA6-43CF-8262-C72897BBB580}" type="datetimeFigureOut">
              <a:rPr lang="hu-HU" smtClean="0"/>
              <a:pPr/>
              <a:t>2017.09.29.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51DE-8E21-4E48-8DEA-8BBDE380529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E71F-BEA6-43CF-8262-C72897BBB580}" type="datetimeFigureOut">
              <a:rPr lang="hu-HU" smtClean="0"/>
              <a:pPr/>
              <a:t>2017.09.29.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51DE-8E21-4E48-8DEA-8BBDE380529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E71F-BEA6-43CF-8262-C72897BBB580}" type="datetimeFigureOut">
              <a:rPr lang="hu-HU" smtClean="0"/>
              <a:pPr/>
              <a:t>2017.09.29.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51DE-8E21-4E48-8DEA-8BBDE380529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0E71F-BEA6-43CF-8262-C72897BBB580}" type="datetimeFigureOut">
              <a:rPr lang="hu-HU" smtClean="0"/>
              <a:pPr/>
              <a:t>2017.09.29.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F51DE-8E21-4E48-8DEA-8BBDE3805297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14348" y="5715000"/>
            <a:ext cx="8229600" cy="1143000"/>
          </a:xfrm>
        </p:spPr>
        <p:txBody>
          <a:bodyPr/>
          <a:lstStyle/>
          <a:p>
            <a:r>
              <a:rPr lang="hu-HU" dirty="0" smtClean="0"/>
              <a:t>Szeged, Budapest, Székesfehérvár…</a:t>
            </a:r>
            <a:endParaRPr lang="hu-HU" dirty="0"/>
          </a:p>
        </p:txBody>
      </p:sp>
      <p:pic>
        <p:nvPicPr>
          <p:cNvPr id="4" name="Tartalom helye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4422"/>
            <a:ext cx="9144000" cy="4487967"/>
          </a:xfrm>
        </p:spPr>
      </p:pic>
      <p:sp>
        <p:nvSpPr>
          <p:cNvPr id="5" name="Szövegdoboz 4"/>
          <p:cNvSpPr txBox="1"/>
          <p:nvPr/>
        </p:nvSpPr>
        <p:spPr>
          <a:xfrm>
            <a:off x="0" y="6576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FF0000"/>
                </a:solidFill>
              </a:rPr>
              <a:t>Köszöntünk mindenkit a </a:t>
            </a:r>
            <a:r>
              <a:rPr lang="hu-HU" sz="3200" b="1" dirty="0" err="1" smtClean="0">
                <a:solidFill>
                  <a:srgbClr val="FF0000"/>
                </a:solidFill>
              </a:rPr>
              <a:t>Légifotós</a:t>
            </a:r>
            <a:r>
              <a:rPr lang="hu-HU" sz="3200" b="1" dirty="0" smtClean="0">
                <a:solidFill>
                  <a:srgbClr val="FF0000"/>
                </a:solidFill>
              </a:rPr>
              <a:t> találkozó </a:t>
            </a:r>
          </a:p>
          <a:p>
            <a:pPr algn="ctr"/>
            <a:r>
              <a:rPr lang="hu-HU" sz="3200" b="1" dirty="0" smtClean="0">
                <a:solidFill>
                  <a:srgbClr val="FF0000"/>
                </a:solidFill>
              </a:rPr>
              <a:t>szegedi állomásán</a:t>
            </a:r>
            <a:endParaRPr lang="hu-H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 descr="12899498_967533683296211_1912605370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7724"/>
            <a:ext cx="9144000" cy="7013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/>
          <a:lstStyle/>
          <a:p>
            <a:pPr algn="l"/>
            <a:r>
              <a:rPr lang="hu-HU" dirty="0" smtClean="0">
                <a:latin typeface="Bookman Old Style" pitchFamily="18" charset="0"/>
              </a:rPr>
              <a:t>ACRSA 2016</a:t>
            </a:r>
            <a:endParaRPr lang="hu-HU" dirty="0">
              <a:latin typeface="Bookman Old Style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11532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A „</a:t>
            </a:r>
            <a:r>
              <a:rPr lang="hu-HU" dirty="0" err="1" smtClean="0"/>
              <a:t>repbenzin</a:t>
            </a:r>
            <a:r>
              <a:rPr lang="hu-HU" dirty="0" smtClean="0"/>
              <a:t> szagú konferencia” felépítése</a:t>
            </a:r>
          </a:p>
          <a:p>
            <a:pPr lvl="1"/>
            <a:r>
              <a:rPr lang="hu-HU" dirty="0" smtClean="0"/>
              <a:t>Szekciók</a:t>
            </a:r>
          </a:p>
          <a:p>
            <a:pPr lvl="2"/>
            <a:r>
              <a:rPr lang="hu-HU" b="1" dirty="0" smtClean="0"/>
              <a:t>Szakmatörténet </a:t>
            </a:r>
          </a:p>
          <a:p>
            <a:pPr lvl="2"/>
            <a:r>
              <a:rPr lang="hu-HU" b="1" dirty="0" smtClean="0"/>
              <a:t>Légi járművek, mint távérzékelési platformok 1 és 2</a:t>
            </a:r>
          </a:p>
          <a:p>
            <a:pPr lvl="2"/>
            <a:r>
              <a:rPr lang="hu-HU" b="1" dirty="0" smtClean="0"/>
              <a:t>Szenzorok</a:t>
            </a:r>
          </a:p>
          <a:p>
            <a:pPr lvl="2"/>
            <a:r>
              <a:rPr lang="hu-HU" b="1" dirty="0" smtClean="0"/>
              <a:t>Fotogrammetria</a:t>
            </a:r>
          </a:p>
          <a:p>
            <a:pPr lvl="2"/>
            <a:r>
              <a:rPr lang="hu-HU" b="1" dirty="0" smtClean="0"/>
              <a:t>Interpretáció szekció </a:t>
            </a:r>
          </a:p>
          <a:p>
            <a:pPr lvl="2"/>
            <a:r>
              <a:rPr lang="hu-HU" b="1" dirty="0" smtClean="0"/>
              <a:t>Terepi Műszerek</a:t>
            </a:r>
          </a:p>
          <a:p>
            <a:pPr lvl="2"/>
            <a:r>
              <a:rPr lang="hu-HU" b="1" dirty="0" smtClean="0"/>
              <a:t>Poszter szekció</a:t>
            </a:r>
          </a:p>
        </p:txBody>
      </p:sp>
      <p:sp>
        <p:nvSpPr>
          <p:cNvPr id="5" name="Téglalap 4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 descr="csik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260648"/>
            <a:ext cx="2232248" cy="1173863"/>
          </a:xfrm>
          <a:prstGeom prst="rect">
            <a:avLst/>
          </a:prstGeom>
        </p:spPr>
      </p:pic>
      <p:pic>
        <p:nvPicPr>
          <p:cNvPr id="8" name="Kép 7" descr="Konferencia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3725719"/>
            <a:ext cx="3143272" cy="2417901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0" y="635795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ACRSA   </a:t>
            </a:r>
            <a:r>
              <a:rPr lang="hu-HU" dirty="0" smtClean="0"/>
              <a:t>             </a:t>
            </a:r>
            <a:r>
              <a:rPr lang="hu-HU" b="1" dirty="0" smtClean="0"/>
              <a:t>2016. október 20–21</a:t>
            </a:r>
            <a:r>
              <a:rPr lang="hu-HU" dirty="0" smtClean="0"/>
              <a:t>.        </a:t>
            </a:r>
            <a:r>
              <a:rPr lang="hu-HU" b="1" dirty="0" smtClean="0"/>
              <a:t>Óbudai Egyetem, Budapest, Bécsi út 96/b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>
            <a:normAutofit/>
          </a:bodyPr>
          <a:lstStyle/>
          <a:p>
            <a:pPr algn="l"/>
            <a:r>
              <a:rPr lang="hu-HU" sz="3600" dirty="0" smtClean="0">
                <a:latin typeface="Bookman Old Style" pitchFamily="18" charset="0"/>
              </a:rPr>
              <a:t>Szakmatörténeti kiállítás</a:t>
            </a:r>
            <a:endParaRPr lang="hu-HU" sz="3600" dirty="0">
              <a:latin typeface="Bookman Old Style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 descr="csik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260648"/>
            <a:ext cx="2232248" cy="1173863"/>
          </a:xfrm>
          <a:prstGeom prst="rect">
            <a:avLst/>
          </a:prstGeom>
        </p:spPr>
      </p:pic>
      <p:pic>
        <p:nvPicPr>
          <p:cNvPr id="1026" name="Picture 2" descr="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85926"/>
            <a:ext cx="5286375" cy="3171825"/>
          </a:xfrm>
          <a:prstGeom prst="rect">
            <a:avLst/>
          </a:prstGeom>
          <a:noFill/>
        </p:spPr>
      </p:pic>
      <p:pic>
        <p:nvPicPr>
          <p:cNvPr id="1025" name="Picture 1" descr="2VH_He-170"/>
          <p:cNvPicPr>
            <a:picLocks noChangeAspect="1" noChangeArrowheads="1"/>
          </p:cNvPicPr>
          <p:nvPr/>
        </p:nvPicPr>
        <p:blipFill>
          <a:blip r:embed="rId4"/>
          <a:srcRect l="10883" r="29568"/>
          <a:stretch>
            <a:fillRect/>
          </a:stretch>
        </p:blipFill>
        <p:spPr bwMode="auto">
          <a:xfrm>
            <a:off x="5929322" y="1714488"/>
            <a:ext cx="2762250" cy="319087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899829" rIns="1620327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3629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5214950"/>
            <a:ext cx="9144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légi térképészet nagy volumenű alkalmazása 1916-tól alakult ki hazánkban. Az aulában a 100 éves évforduló alkalmából szakkiállítást rendezünk be.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0" y="635795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ACRSA   </a:t>
            </a:r>
            <a:r>
              <a:rPr lang="hu-HU" dirty="0" smtClean="0"/>
              <a:t>             </a:t>
            </a:r>
            <a:r>
              <a:rPr lang="hu-HU" b="1" dirty="0" smtClean="0"/>
              <a:t>2017. szeptember 29</a:t>
            </a:r>
            <a:r>
              <a:rPr lang="hu-HU" dirty="0" smtClean="0"/>
              <a:t>.        </a:t>
            </a:r>
            <a:r>
              <a:rPr lang="hu-HU" b="1" dirty="0" smtClean="0"/>
              <a:t>Szegedi Tudományegyetem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275040" cy="1143000"/>
          </a:xfrm>
        </p:spPr>
        <p:txBody>
          <a:bodyPr>
            <a:normAutofit/>
          </a:bodyPr>
          <a:lstStyle/>
          <a:p>
            <a:pPr algn="l"/>
            <a:r>
              <a:rPr lang="hu-HU" sz="3600" dirty="0" smtClean="0">
                <a:latin typeface="Bookman Old Style" pitchFamily="18" charset="0"/>
              </a:rPr>
              <a:t>A konferencia védnökei</a:t>
            </a:r>
            <a:endParaRPr lang="hu-HU" sz="3600" dirty="0">
              <a:latin typeface="Bookman Old Style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 descr="csik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260648"/>
            <a:ext cx="2232248" cy="1173863"/>
          </a:xfrm>
          <a:prstGeom prst="rect">
            <a:avLst/>
          </a:prstGeo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899829" rIns="1620327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3629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500034" y="1214422"/>
            <a:ext cx="764386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/>
              <a:t>Bakó Gábor:</a:t>
            </a:r>
            <a:r>
              <a:rPr lang="hu-HU" sz="1100" dirty="0" smtClean="0"/>
              <a:t> Több, mint száz felszállás mérőkamera operátorként ,légi felmérési anyagok kiértékelése (VITUKI K+F rész-témavezető és légi fényképész,valamint Interspect Kft.), igazságügyi szakértő</a:t>
            </a:r>
          </a:p>
          <a:p>
            <a:endParaRPr lang="hu-HU" sz="1100" dirty="0" smtClean="0"/>
          </a:p>
          <a:p>
            <a:r>
              <a:rPr lang="hu-HU" sz="1100" b="1" dirty="0" smtClean="0"/>
              <a:t>Busics György:</a:t>
            </a:r>
            <a:r>
              <a:rPr lang="hu-HU" sz="1100" dirty="0" smtClean="0"/>
              <a:t> </a:t>
            </a:r>
            <a:r>
              <a:rPr lang="hu-HU" sz="1100" dirty="0" err="1" smtClean="0"/>
              <a:t>Geoinformatikai</a:t>
            </a:r>
            <a:r>
              <a:rPr lang="hu-HU" sz="1100" dirty="0" smtClean="0"/>
              <a:t> Intézet intézetigazgatója, az MTA Geodéziai és </a:t>
            </a:r>
            <a:r>
              <a:rPr lang="hu-HU" sz="1100" dirty="0" err="1" smtClean="0"/>
              <a:t>Geoinformatikai</a:t>
            </a:r>
            <a:r>
              <a:rPr lang="hu-HU" sz="1100" dirty="0" smtClean="0"/>
              <a:t> Bizottság tagja.</a:t>
            </a:r>
          </a:p>
          <a:p>
            <a:endParaRPr lang="hu-HU" sz="1100" dirty="0" smtClean="0"/>
          </a:p>
          <a:p>
            <a:r>
              <a:rPr lang="hu-HU" sz="1100" b="1" dirty="0" smtClean="0"/>
              <a:t>Engler Péter:</a:t>
            </a:r>
            <a:r>
              <a:rPr lang="hu-HU" sz="1100" dirty="0" smtClean="0"/>
              <a:t> Székesfehérváron a Fotogrammetria és Távérzékelés Tanszék tanszékvezetője.</a:t>
            </a:r>
          </a:p>
          <a:p>
            <a:endParaRPr lang="hu-HU" sz="1100" dirty="0" smtClean="0"/>
          </a:p>
          <a:p>
            <a:r>
              <a:rPr lang="hu-HU" sz="1100" b="1" dirty="0" smtClean="0"/>
              <a:t>Licskó Béla: </a:t>
            </a:r>
            <a:r>
              <a:rPr lang="hu-HU" sz="1100" dirty="0" smtClean="0"/>
              <a:t>A Környezetvédelmi és Vízgazdálkodási Tudományos Kutatóintézet Távérzékelési osztályát vezette, valamint az ARGOS stúdiót, több mint 50 esetben kameraoperátorként repüléseket is teljesített.</a:t>
            </a:r>
          </a:p>
          <a:p>
            <a:endParaRPr lang="hu-HU" sz="1100" dirty="0" smtClean="0"/>
          </a:p>
          <a:p>
            <a:r>
              <a:rPr lang="hu-HU" sz="1100" b="1" dirty="0" smtClean="0"/>
              <a:t>Molnár András:</a:t>
            </a:r>
            <a:r>
              <a:rPr lang="hu-HU" sz="1100" dirty="0" smtClean="0"/>
              <a:t> évtizedes UAV illetve repülőgépes tapasztalattal, illetve fotogrammetriai, távérzékelési háttérrel rendelkező szakember.</a:t>
            </a:r>
          </a:p>
          <a:p>
            <a:endParaRPr lang="hu-HU" sz="1100" dirty="0" smtClean="0"/>
          </a:p>
          <a:p>
            <a:r>
              <a:rPr lang="hu-HU" sz="1100" b="1" dirty="0" smtClean="0"/>
              <a:t>Molnár Zsolt:</a:t>
            </a:r>
            <a:r>
              <a:rPr lang="hu-HU" sz="1100" dirty="0" smtClean="0"/>
              <a:t> A 2009 - 2015 időszakban több, mint félszáz légi felmérésnél műszaki vezető, 180 fotogrammetriai projekt levezetője</a:t>
            </a:r>
          </a:p>
          <a:p>
            <a:endParaRPr lang="hu-HU" sz="1100" dirty="0" smtClean="0"/>
          </a:p>
          <a:p>
            <a:r>
              <a:rPr lang="hu-HU" sz="1100" b="1" dirty="0" smtClean="0"/>
              <a:t>Parragh Dénes:</a:t>
            </a:r>
            <a:r>
              <a:rPr lang="hu-HU" sz="1100" dirty="0" smtClean="0"/>
              <a:t> UAV fejlesztési és repülőgépes légi fényképészeti gyakorlattal rendelkező környezetvédelmi szakember.</a:t>
            </a:r>
          </a:p>
          <a:p>
            <a:endParaRPr lang="hu-HU" sz="1100" dirty="0" smtClean="0"/>
          </a:p>
          <a:p>
            <a:r>
              <a:rPr lang="hu-HU" sz="1100" b="1" dirty="0" smtClean="0"/>
              <a:t>Répás Zoltán:</a:t>
            </a:r>
            <a:r>
              <a:rPr lang="hu-HU" sz="1100" dirty="0" smtClean="0"/>
              <a:t> földmérő mérnök UAV fotogrammetriai tapasztalatokkal.</a:t>
            </a:r>
          </a:p>
          <a:p>
            <a:endParaRPr lang="hu-HU" sz="1100" dirty="0" smtClean="0"/>
          </a:p>
          <a:p>
            <a:r>
              <a:rPr lang="hu-HU" sz="1100" b="1" dirty="0" smtClean="0"/>
              <a:t>Simona Alauria: </a:t>
            </a:r>
            <a:r>
              <a:rPr lang="hu-HU" sz="1100" dirty="0" smtClean="0"/>
              <a:t>olasz fotogrammetriai szakember és igazságügyi szakértő.</a:t>
            </a:r>
          </a:p>
          <a:p>
            <a:endParaRPr lang="hu-HU" sz="1100" dirty="0" smtClean="0"/>
          </a:p>
          <a:p>
            <a:r>
              <a:rPr lang="hu-HU" sz="1100" b="1" dirty="0" smtClean="0"/>
              <a:t>Szabó József:</a:t>
            </a:r>
            <a:r>
              <a:rPr lang="hu-HU" sz="1100" dirty="0" smtClean="0"/>
              <a:t>  földmérő mérnök UAV fotogrammetriai tapasztalatokkal.</a:t>
            </a:r>
          </a:p>
          <a:p>
            <a:endParaRPr lang="hu-HU" sz="1100" dirty="0" smtClean="0"/>
          </a:p>
          <a:p>
            <a:r>
              <a:rPr lang="hu-HU" sz="1100" b="1" dirty="0" smtClean="0"/>
              <a:t>Szatmári József: </a:t>
            </a:r>
            <a:r>
              <a:rPr lang="hu-HU" sz="1100" dirty="0" err="1" smtClean="0"/>
              <a:t>Geoinformatikai</a:t>
            </a:r>
            <a:r>
              <a:rPr lang="hu-HU" sz="1100" dirty="0" smtClean="0"/>
              <a:t>, adatmodellezési és  repülőgépes fotogrammetriai szakember, a Szegedi Tudományegyetem oktatója.</a:t>
            </a:r>
          </a:p>
          <a:p>
            <a:endParaRPr lang="hu-HU" sz="1100" dirty="0" smtClean="0"/>
          </a:p>
          <a:p>
            <a:r>
              <a:rPr lang="hu-HU" sz="1100" b="1" dirty="0" smtClean="0"/>
              <a:t>Tóth István: </a:t>
            </a:r>
            <a:r>
              <a:rPr lang="hu-HU" sz="1100" dirty="0" smtClean="0"/>
              <a:t>földmérő mérnök UAV fotogrammetriai tapasztalatokkal.</a:t>
            </a:r>
          </a:p>
          <a:p>
            <a:endParaRPr lang="hu-HU" sz="1100" dirty="0" smtClean="0"/>
          </a:p>
          <a:p>
            <a:r>
              <a:rPr lang="hu-HU" sz="1100" b="1" dirty="0" smtClean="0"/>
              <a:t>Zentai László:</a:t>
            </a:r>
            <a:r>
              <a:rPr lang="hu-HU" sz="1100" dirty="0" smtClean="0"/>
              <a:t> A Nemzetközi Térképészeti Szövetség (ICA) elnöke, az ELTE Térképtudományi tanszék vezetője.</a:t>
            </a:r>
          </a:p>
          <a:p>
            <a:endParaRPr lang="hu-HU" sz="11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0" y="635795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ACRSA   </a:t>
            </a:r>
            <a:r>
              <a:rPr lang="hu-HU" dirty="0" smtClean="0"/>
              <a:t>             </a:t>
            </a:r>
            <a:r>
              <a:rPr lang="hu-HU" b="1" dirty="0" smtClean="0"/>
              <a:t>2017. szeptember 29</a:t>
            </a:r>
            <a:r>
              <a:rPr lang="hu-HU" dirty="0" smtClean="0"/>
              <a:t>.        </a:t>
            </a:r>
            <a:r>
              <a:rPr lang="hu-HU" b="1" dirty="0" smtClean="0"/>
              <a:t>Szegedi Tudományegyetem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elmúlt év légi felmérési trendjei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Repülőgépek</a:t>
            </a:r>
          </a:p>
          <a:p>
            <a:endParaRPr lang="hu-HU" dirty="0" smtClean="0"/>
          </a:p>
          <a:p>
            <a:r>
              <a:rPr lang="hu-HU" dirty="0" smtClean="0"/>
              <a:t>UAV</a:t>
            </a:r>
          </a:p>
          <a:p>
            <a:endParaRPr lang="hu-HU" dirty="0" smtClean="0"/>
          </a:p>
          <a:p>
            <a:r>
              <a:rPr lang="hu-HU" dirty="0" smtClean="0"/>
              <a:t>Szenzorok</a:t>
            </a:r>
          </a:p>
          <a:p>
            <a:endParaRPr lang="hu-HU" dirty="0" smtClean="0"/>
          </a:p>
          <a:p>
            <a:r>
              <a:rPr lang="hu-HU" dirty="0" smtClean="0"/>
              <a:t>Feldolgozó algoritmusok</a:t>
            </a:r>
            <a:endParaRPr lang="hu-HU" dirty="0"/>
          </a:p>
        </p:txBody>
      </p:sp>
      <p:pic>
        <p:nvPicPr>
          <p:cNvPr id="4" name="Kép 3" descr="post-35766-0-02296200-136740479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1500174"/>
            <a:ext cx="5480351" cy="3448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hu-HU" dirty="0" smtClean="0"/>
              <a:t>Trendek a repülőgépek területén</a:t>
            </a:r>
            <a:endParaRPr lang="hu-HU" dirty="0"/>
          </a:p>
        </p:txBody>
      </p:sp>
      <p:pic>
        <p:nvPicPr>
          <p:cNvPr id="4" name="Tartalom helye 3" descr="82839_11010810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0133"/>
          <a:stretch>
            <a:fillRect/>
          </a:stretch>
        </p:blipFill>
        <p:spPr>
          <a:xfrm>
            <a:off x="500034" y="4071942"/>
            <a:ext cx="3357586" cy="2060958"/>
          </a:xfrm>
        </p:spPr>
      </p:pic>
      <p:sp>
        <p:nvSpPr>
          <p:cNvPr id="5" name="Szövegdoboz 4"/>
          <p:cNvSpPr txBox="1"/>
          <p:nvPr/>
        </p:nvSpPr>
        <p:spPr>
          <a:xfrm>
            <a:off x="1142976" y="6215082"/>
            <a:ext cx="1932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Cessna</a:t>
            </a:r>
            <a:r>
              <a:rPr lang="hu-HU" dirty="0" smtClean="0"/>
              <a:t> 404 </a:t>
            </a:r>
            <a:r>
              <a:rPr lang="hu-HU" dirty="0" err="1" smtClean="0"/>
              <a:t>Titan</a:t>
            </a:r>
            <a:r>
              <a:rPr lang="hu-HU" dirty="0" smtClean="0"/>
              <a:t> II</a:t>
            </a:r>
            <a:endParaRPr lang="hu-HU" dirty="0"/>
          </a:p>
        </p:txBody>
      </p:sp>
      <p:pic>
        <p:nvPicPr>
          <p:cNvPr id="6" name="Kép 5" descr="1845539.jpg"/>
          <p:cNvPicPr>
            <a:picLocks noChangeAspect="1"/>
          </p:cNvPicPr>
          <p:nvPr/>
        </p:nvPicPr>
        <p:blipFill>
          <a:blip r:embed="rId3" cstate="print"/>
          <a:srcRect b="8570"/>
          <a:stretch>
            <a:fillRect/>
          </a:stretch>
        </p:blipFill>
        <p:spPr>
          <a:xfrm>
            <a:off x="428596" y="1142984"/>
            <a:ext cx="3505200" cy="220714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428728" y="34290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Cessna</a:t>
            </a:r>
            <a:r>
              <a:rPr lang="hu-HU" dirty="0" smtClean="0"/>
              <a:t> 206-10</a:t>
            </a:r>
            <a:endParaRPr lang="hu-HU" dirty="0"/>
          </a:p>
        </p:txBody>
      </p:sp>
      <p:pic>
        <p:nvPicPr>
          <p:cNvPr id="8" name="Kép 7" descr="seneca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071546"/>
            <a:ext cx="4000528" cy="2240033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5643570" y="3357562"/>
            <a:ext cx="198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Piper</a:t>
            </a:r>
            <a:r>
              <a:rPr lang="hu-HU" dirty="0" smtClean="0"/>
              <a:t> PA-34 Seneca</a:t>
            </a:r>
            <a:endParaRPr lang="hu-HU" dirty="0"/>
          </a:p>
        </p:txBody>
      </p:sp>
      <p:pic>
        <p:nvPicPr>
          <p:cNvPr id="10" name="Kép 9" descr="Cessna_Caravan_Photo3-E.jpg"/>
          <p:cNvPicPr>
            <a:picLocks noChangeAspect="1"/>
          </p:cNvPicPr>
          <p:nvPr/>
        </p:nvPicPr>
        <p:blipFill>
          <a:blip r:embed="rId5" cstate="print"/>
          <a:srcRect t="4705" b="25877"/>
          <a:stretch>
            <a:fillRect/>
          </a:stretch>
        </p:blipFill>
        <p:spPr>
          <a:xfrm>
            <a:off x="4214810" y="4071942"/>
            <a:ext cx="4572032" cy="2107978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5429256" y="6215082"/>
            <a:ext cx="2041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Cessna</a:t>
            </a:r>
            <a:r>
              <a:rPr lang="hu-HU" dirty="0" smtClean="0"/>
              <a:t> 208 </a:t>
            </a:r>
            <a:r>
              <a:rPr lang="hu-HU" dirty="0" err="1" smtClean="0"/>
              <a:t>Caravan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3071802" y="6488668"/>
            <a:ext cx="170431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dirty="0" smtClean="0"/>
              <a:t>~130.000.000 Ft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7439687" y="6488668"/>
            <a:ext cx="170431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dirty="0" smtClean="0"/>
              <a:t>~750.000.000 Ft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2928926" y="3500438"/>
            <a:ext cx="189186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dirty="0" smtClean="0"/>
              <a:t>~30-80.000.000 Ft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7135117" y="3643314"/>
            <a:ext cx="189186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dirty="0" smtClean="0"/>
              <a:t>~40-80.000.000 Ft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3DR-Solo-Crop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1214422"/>
            <a:ext cx="4353986" cy="193357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UAV trendek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Csináld magad </a:t>
            </a:r>
          </a:p>
          <a:p>
            <a:pPr>
              <a:buNone/>
            </a:pPr>
            <a:r>
              <a:rPr lang="hu-HU" dirty="0" smtClean="0"/>
              <a:t>(típusok követhetetlenek)</a:t>
            </a:r>
          </a:p>
          <a:p>
            <a:pPr>
              <a:buNone/>
            </a:pPr>
            <a:endParaRPr lang="hu-HU" dirty="0" smtClean="0"/>
          </a:p>
          <a:p>
            <a:r>
              <a:rPr lang="hu-HU" dirty="0" smtClean="0"/>
              <a:t>Pro kategória</a:t>
            </a:r>
          </a:p>
          <a:p>
            <a:endParaRPr lang="hu-HU" dirty="0" smtClean="0"/>
          </a:p>
          <a:p>
            <a:r>
              <a:rPr lang="hu-HU" dirty="0" smtClean="0"/>
              <a:t>Pro+ kategória </a:t>
            </a:r>
          </a:p>
          <a:p>
            <a:pPr>
              <a:buNone/>
            </a:pPr>
            <a:r>
              <a:rPr lang="hu-HU" dirty="0" smtClean="0"/>
              <a:t>(csak merevszárnyú)</a:t>
            </a:r>
            <a:endParaRPr lang="hu-HU" dirty="0"/>
          </a:p>
        </p:txBody>
      </p:sp>
      <p:pic>
        <p:nvPicPr>
          <p:cNvPr id="5" name="Kép 4" descr="396_144254258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3286124"/>
            <a:ext cx="2071682" cy="1149784"/>
          </a:xfrm>
          <a:prstGeom prst="rect">
            <a:avLst/>
          </a:prstGeom>
        </p:spPr>
      </p:pic>
      <p:pic>
        <p:nvPicPr>
          <p:cNvPr id="6" name="Kép 5" descr="Airbotix-X6-with-Nano-Hyperspec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3286124"/>
            <a:ext cx="2214578" cy="1102256"/>
          </a:xfrm>
          <a:prstGeom prst="rect">
            <a:avLst/>
          </a:prstGeom>
        </p:spPr>
      </p:pic>
      <p:cxnSp>
        <p:nvCxnSpPr>
          <p:cNvPr id="8" name="Egyenes összekötő 7"/>
          <p:cNvCxnSpPr/>
          <p:nvPr/>
        </p:nvCxnSpPr>
        <p:spPr>
          <a:xfrm>
            <a:off x="0" y="3214686"/>
            <a:ext cx="942978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-285784" y="4572008"/>
            <a:ext cx="942978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Kép 10" descr="7b23ed66-28ab-41be-8cd0-ba3087ed7e34-origin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4733533"/>
            <a:ext cx="4500594" cy="2124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4-Band-header.jpg"/>
          <p:cNvPicPr>
            <a:picLocks noChangeAspect="1"/>
          </p:cNvPicPr>
          <p:nvPr/>
        </p:nvPicPr>
        <p:blipFill>
          <a:blip r:embed="rId2" cstate="print"/>
          <a:srcRect l="4688"/>
          <a:stretch>
            <a:fillRect/>
          </a:stretch>
        </p:blipFill>
        <p:spPr>
          <a:xfrm>
            <a:off x="285720" y="2071678"/>
            <a:ext cx="8715372" cy="2832263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Trendek a szenzorok területén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Olcsó mérőkamerák (&lt;60.000.000 Ft)</a:t>
            </a:r>
          </a:p>
          <a:p>
            <a:endParaRPr lang="hu-HU" dirty="0" smtClean="0"/>
          </a:p>
        </p:txBody>
      </p:sp>
      <p:sp>
        <p:nvSpPr>
          <p:cNvPr id="4" name="Szövegdoboz 3"/>
          <p:cNvSpPr txBox="1"/>
          <p:nvPr/>
        </p:nvSpPr>
        <p:spPr>
          <a:xfrm>
            <a:off x="571472" y="4643446"/>
            <a:ext cx="73907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3200" dirty="0" smtClean="0"/>
              <a:t> Csúcsminőséget közelítő mikro szenzorok!</a:t>
            </a:r>
          </a:p>
          <a:p>
            <a:endParaRPr lang="hu-HU" sz="3200" dirty="0" smtClean="0"/>
          </a:p>
        </p:txBody>
      </p:sp>
      <p:pic>
        <p:nvPicPr>
          <p:cNvPr id="8" name="Kép 7" descr="898455268_9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40" y="2701992"/>
            <a:ext cx="1747835" cy="1668747"/>
          </a:xfrm>
          <a:prstGeom prst="rect">
            <a:avLst/>
          </a:prstGeom>
        </p:spPr>
      </p:pic>
      <p:pic>
        <p:nvPicPr>
          <p:cNvPr id="9" name="Kép 8" descr="ALTM-orion_camera 200.jpg"/>
          <p:cNvPicPr>
            <a:picLocks noChangeAspect="1"/>
          </p:cNvPicPr>
          <p:nvPr/>
        </p:nvPicPr>
        <p:blipFill>
          <a:blip r:embed="rId4"/>
          <a:srcRect l="6740"/>
          <a:stretch>
            <a:fillRect/>
          </a:stretch>
        </p:blipFill>
        <p:spPr>
          <a:xfrm>
            <a:off x="6215028" y="2344802"/>
            <a:ext cx="2786064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Trendek a szenzorok területén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Olcsó mérőkamerák (&lt;60.000.000 Ft)</a:t>
            </a:r>
          </a:p>
          <a:p>
            <a:endParaRPr lang="hu-HU" dirty="0" smtClean="0"/>
          </a:p>
        </p:txBody>
      </p:sp>
      <p:sp>
        <p:nvSpPr>
          <p:cNvPr id="4" name="Szövegdoboz 3"/>
          <p:cNvSpPr txBox="1"/>
          <p:nvPr/>
        </p:nvSpPr>
        <p:spPr>
          <a:xfrm>
            <a:off x="571472" y="2357430"/>
            <a:ext cx="72977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3200" dirty="0" smtClean="0"/>
              <a:t>Csúcsminőséget közelítő mikro szenzorok!</a:t>
            </a:r>
          </a:p>
          <a:p>
            <a:endParaRPr lang="hu-HU" sz="3200" dirty="0" smtClean="0"/>
          </a:p>
        </p:txBody>
      </p:sp>
      <p:pic>
        <p:nvPicPr>
          <p:cNvPr id="5" name="Kép 4" descr="sony-rx0-hands-on-sg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9057"/>
            <a:ext cx="9144000" cy="5148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dirty="0" smtClean="0"/>
              <a:t>Trendek a szenzorok területén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0" y="5301208"/>
            <a:ext cx="9144000" cy="15567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75656" y="5589240"/>
            <a:ext cx="6400800" cy="648072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Légifotó</a:t>
            </a:r>
            <a:r>
              <a:rPr lang="hu-H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Nap - Szeged</a:t>
            </a:r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0" y="292494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  <a:cs typeface="Arial" pitchFamily="34" charset="0"/>
              </a:rPr>
              <a:t>Légi Térképészeti és Távérzékelési Egyesület</a:t>
            </a:r>
          </a:p>
          <a:p>
            <a:endParaRPr lang="hu-HU" sz="2800" b="1" dirty="0">
              <a:solidFill>
                <a:schemeClr val="tx1">
                  <a:lumMod val="75000"/>
                  <a:lumOff val="2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0" y="6237312"/>
            <a:ext cx="4500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Répás Zoltán – Bakó Gábor – Tóth István</a:t>
            </a:r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Kép 13" descr="acrsa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428604"/>
            <a:ext cx="8072462" cy="1860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hu-HU" dirty="0" smtClean="0"/>
              <a:t>Tovább fejlődött a </a:t>
            </a:r>
            <a:r>
              <a:rPr lang="hu-HU" dirty="0" err="1" smtClean="0"/>
              <a:t>VisualSFM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/>
          <a:lstStyle/>
          <a:p>
            <a:r>
              <a:rPr lang="en-US" b="1" dirty="0" smtClean="0"/>
              <a:t>Visual Structure from Motion System</a:t>
            </a:r>
            <a:endParaRPr lang="hu-HU" dirty="0"/>
          </a:p>
        </p:txBody>
      </p:sp>
      <p:pic>
        <p:nvPicPr>
          <p:cNvPr id="4" name="Kép 3" descr="grass_dem3d_ortho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8240"/>
            <a:ext cx="9144000" cy="4839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204864"/>
            <a:ext cx="9144000" cy="1143000"/>
          </a:xfrm>
        </p:spPr>
        <p:txBody>
          <a:bodyPr/>
          <a:lstStyle/>
          <a:p>
            <a:r>
              <a:rPr lang="hu-HU" dirty="0" smtClean="0">
                <a:latin typeface="Bookman Old Style" pitchFamily="18" charset="0"/>
              </a:rPr>
              <a:t>Köszönjük a figyelmet!</a:t>
            </a:r>
            <a:endParaRPr lang="hu-HU" dirty="0">
              <a:latin typeface="Bookman Old Style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880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Kapcsolat</a:t>
            </a:r>
          </a:p>
          <a:p>
            <a:r>
              <a:rPr lang="hu-H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Web: </a:t>
            </a:r>
            <a:r>
              <a:rPr lang="hu-H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acrsa.org</a:t>
            </a:r>
            <a:r>
              <a:rPr lang="hu-H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/ </a:t>
            </a:r>
            <a:r>
              <a:rPr lang="hu-H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acrsa.hu</a:t>
            </a:r>
            <a:endParaRPr lang="hu-HU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hu-H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E-mail: </a:t>
            </a:r>
            <a:r>
              <a:rPr lang="hu-H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acrsa</a:t>
            </a:r>
            <a:r>
              <a:rPr lang="hu-H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@</a:t>
            </a:r>
            <a:r>
              <a:rPr lang="hu-H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acrsa.org</a:t>
            </a:r>
            <a:endParaRPr lang="hu-HU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buNone/>
            </a:pPr>
            <a:r>
              <a:rPr lang="hu-HU" sz="2800" dirty="0" smtClean="0">
                <a:solidFill>
                  <a:srgbClr val="FF0000"/>
                </a:solidFill>
              </a:rPr>
              <a:t>Előkészületben:</a:t>
            </a:r>
          </a:p>
          <a:p>
            <a:pPr algn="ctr">
              <a:buNone/>
            </a:pPr>
            <a:r>
              <a:rPr lang="hu-H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Légi Térképészeti és Távérzékelési Konferencia 2018</a:t>
            </a:r>
          </a:p>
        </p:txBody>
      </p:sp>
      <p:pic>
        <p:nvPicPr>
          <p:cNvPr id="8" name="Kép 7" descr="acrsa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428604"/>
            <a:ext cx="8072462" cy="1860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Megalakulás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>
            <a:normAutofit/>
          </a:bodyPr>
          <a:lstStyle/>
          <a:p>
            <a:r>
              <a:rPr lang="hu-HU" dirty="0" smtClean="0"/>
              <a:t>2015 februárjában</a:t>
            </a:r>
          </a:p>
          <a:p>
            <a:endParaRPr lang="hu-HU" dirty="0" smtClean="0"/>
          </a:p>
          <a:p>
            <a:pPr lvl="1"/>
            <a:r>
              <a:rPr lang="hu-HU" dirty="0" smtClean="0"/>
              <a:t>Szakmagyakorlók</a:t>
            </a:r>
          </a:p>
          <a:p>
            <a:pPr lvl="1"/>
            <a:r>
              <a:rPr lang="hu-HU" dirty="0" smtClean="0"/>
              <a:t>Oktatók</a:t>
            </a:r>
          </a:p>
          <a:p>
            <a:pPr lvl="1"/>
            <a:r>
              <a:rPr lang="hu-HU" dirty="0" smtClean="0"/>
              <a:t>Diákok</a:t>
            </a:r>
          </a:p>
          <a:p>
            <a:pPr lvl="1"/>
            <a:r>
              <a:rPr lang="hu-HU" dirty="0" smtClean="0"/>
              <a:t>Pilóták</a:t>
            </a:r>
          </a:p>
          <a:p>
            <a:pPr lvl="1"/>
            <a:r>
              <a:rPr lang="hu-HU" dirty="0" smtClean="0"/>
              <a:t>Műszer forgalmazók</a:t>
            </a:r>
          </a:p>
          <a:p>
            <a:pPr lvl="1">
              <a:buNone/>
            </a:pPr>
            <a:endParaRPr lang="hu-HU" dirty="0" smtClean="0"/>
          </a:p>
          <a:p>
            <a:pPr lvl="1"/>
            <a:endParaRPr lang="hu-HU" dirty="0" smtClean="0"/>
          </a:p>
        </p:txBody>
      </p:sp>
      <p:sp>
        <p:nvSpPr>
          <p:cNvPr id="5" name="Téglalap 4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 descr="csik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260648"/>
            <a:ext cx="2232248" cy="1173863"/>
          </a:xfrm>
          <a:prstGeom prst="rect">
            <a:avLst/>
          </a:prstGeom>
        </p:spPr>
      </p:pic>
      <p:pic>
        <p:nvPicPr>
          <p:cNvPr id="7" name="Kép 6" descr="alapit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1571612"/>
            <a:ext cx="4464820" cy="4293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zövegdoboz 8"/>
          <p:cNvSpPr txBox="1"/>
          <p:nvPr/>
        </p:nvSpPr>
        <p:spPr>
          <a:xfrm>
            <a:off x="0" y="635795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ACRSA   </a:t>
            </a:r>
            <a:r>
              <a:rPr lang="hu-HU" dirty="0" smtClean="0"/>
              <a:t>             </a:t>
            </a:r>
            <a:r>
              <a:rPr lang="hu-HU" b="1" dirty="0" smtClean="0"/>
              <a:t>2017. szeptember 29</a:t>
            </a:r>
            <a:r>
              <a:rPr lang="hu-HU" dirty="0" smtClean="0"/>
              <a:t>.        </a:t>
            </a:r>
            <a:r>
              <a:rPr lang="hu-HU" b="1" dirty="0" smtClean="0"/>
              <a:t>Szegedi Tudományegyetem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/>
          <a:lstStyle/>
          <a:p>
            <a:pPr algn="l"/>
            <a:r>
              <a:rPr lang="hu-HU" dirty="0" smtClean="0">
                <a:latin typeface="Bookman Old Style" pitchFamily="18" charset="0"/>
              </a:rPr>
              <a:t>Célkitűzéseink</a:t>
            </a:r>
            <a:endParaRPr lang="hu-HU" dirty="0">
              <a:latin typeface="Bookman Old Style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32" y="1600200"/>
            <a:ext cx="5626968" cy="4525963"/>
          </a:xfrm>
        </p:spPr>
        <p:txBody>
          <a:bodyPr>
            <a:normAutofit/>
          </a:bodyPr>
          <a:lstStyle/>
          <a:p>
            <a:r>
              <a:rPr lang="hu-HU" dirty="0" smtClean="0"/>
              <a:t>Szakmatörténet</a:t>
            </a:r>
          </a:p>
          <a:p>
            <a:pPr lvl="1"/>
            <a:r>
              <a:rPr lang="hu-HU" dirty="0" smtClean="0"/>
              <a:t>Anyaggyűjtés	</a:t>
            </a:r>
          </a:p>
          <a:p>
            <a:pPr lvl="2"/>
            <a:r>
              <a:rPr lang="hu-HU" dirty="0" smtClean="0"/>
              <a:t>Tárgyi emlékek, műszerek</a:t>
            </a:r>
          </a:p>
          <a:p>
            <a:pPr lvl="2"/>
            <a:r>
              <a:rPr lang="hu-HU" dirty="0" smtClean="0"/>
              <a:t>Szenior szakemberek beszámolói</a:t>
            </a:r>
          </a:p>
          <a:p>
            <a:pPr lvl="1"/>
            <a:r>
              <a:rPr lang="hu-HU" dirty="0" smtClean="0"/>
              <a:t>Rendszerezés, feldolgozás</a:t>
            </a:r>
          </a:p>
          <a:p>
            <a:pPr lvl="1"/>
            <a:r>
              <a:rPr lang="hu-HU" dirty="0" smtClean="0"/>
              <a:t>Publikálás, kiállítás szervezése</a:t>
            </a:r>
          </a:p>
          <a:p>
            <a:pPr lvl="2"/>
            <a:endParaRPr lang="hu-HU" dirty="0" smtClean="0"/>
          </a:p>
        </p:txBody>
      </p:sp>
      <p:sp>
        <p:nvSpPr>
          <p:cNvPr id="5" name="Téglalap 4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 descr="csik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260648"/>
            <a:ext cx="2232248" cy="1173863"/>
          </a:xfrm>
          <a:prstGeom prst="rect">
            <a:avLst/>
          </a:prstGeom>
        </p:spPr>
      </p:pic>
      <p:pic>
        <p:nvPicPr>
          <p:cNvPr id="8" name="Kép 7" descr="szakmatortenet2.jpg"/>
          <p:cNvPicPr>
            <a:picLocks noChangeAspect="1"/>
          </p:cNvPicPr>
          <p:nvPr/>
        </p:nvPicPr>
        <p:blipFill>
          <a:blip r:embed="rId3" cstate="print"/>
          <a:srcRect t="17471" b="23294"/>
          <a:stretch>
            <a:fillRect/>
          </a:stretch>
        </p:blipFill>
        <p:spPr>
          <a:xfrm>
            <a:off x="1043608" y="4667677"/>
            <a:ext cx="4464496" cy="1787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Kép 8" descr="_MG_5196.jpg"/>
          <p:cNvPicPr>
            <a:picLocks noChangeAspect="1"/>
          </p:cNvPicPr>
          <p:nvPr/>
        </p:nvPicPr>
        <p:blipFill>
          <a:blip r:embed="rId4" cstate="print"/>
          <a:srcRect l="22070" t="22686" r="8203" b="8483"/>
          <a:stretch>
            <a:fillRect/>
          </a:stretch>
        </p:blipFill>
        <p:spPr>
          <a:xfrm>
            <a:off x="5572132" y="4000504"/>
            <a:ext cx="3440930" cy="2428892"/>
          </a:xfrm>
          <a:prstGeom prst="rect">
            <a:avLst/>
          </a:prstGeom>
        </p:spPr>
      </p:pic>
      <p:pic>
        <p:nvPicPr>
          <p:cNvPr id="10" name="Kép 9" descr="2VH_He-17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2" y="1553100"/>
            <a:ext cx="3429024" cy="2362812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0" y="635795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ACRSA   </a:t>
            </a:r>
            <a:r>
              <a:rPr lang="hu-HU" dirty="0" smtClean="0"/>
              <a:t>             </a:t>
            </a:r>
            <a:r>
              <a:rPr lang="hu-HU" b="1" dirty="0" smtClean="0"/>
              <a:t>2017. szeptember 29</a:t>
            </a:r>
            <a:r>
              <a:rPr lang="hu-HU" dirty="0" smtClean="0"/>
              <a:t>.        </a:t>
            </a:r>
            <a:r>
              <a:rPr lang="hu-HU" b="1" dirty="0" smtClean="0"/>
              <a:t>Szegedi Tudományegyetem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/>
          <a:lstStyle/>
          <a:p>
            <a:pPr algn="l"/>
            <a:r>
              <a:rPr lang="hu-HU" dirty="0" smtClean="0">
                <a:latin typeface="Bookman Old Style" pitchFamily="18" charset="0"/>
              </a:rPr>
              <a:t>Célkitűzéseink</a:t>
            </a:r>
            <a:endParaRPr lang="hu-HU" dirty="0">
              <a:latin typeface="Bookman Old Style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525963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Szakmai közösség létrehozása</a:t>
            </a:r>
          </a:p>
          <a:p>
            <a:pPr lvl="1"/>
            <a:r>
              <a:rPr lang="hu-HU" dirty="0" smtClean="0"/>
              <a:t>Konferencia szervezés</a:t>
            </a:r>
          </a:p>
          <a:p>
            <a:pPr lvl="2"/>
            <a:r>
              <a:rPr lang="hu-HU" dirty="0" smtClean="0"/>
              <a:t>Idén első alkalommal az Óbudai Egyetemmel közösen</a:t>
            </a:r>
          </a:p>
          <a:p>
            <a:pPr lvl="1"/>
            <a:r>
              <a:rPr lang="hu-HU" dirty="0" smtClean="0"/>
              <a:t>Digitális szakfolyóira	t</a:t>
            </a:r>
          </a:p>
          <a:p>
            <a:pPr lvl="2"/>
            <a:r>
              <a:rPr lang="hu-HU" dirty="0" smtClean="0"/>
              <a:t>Meglévő folyóirat folytatása</a:t>
            </a:r>
            <a:br>
              <a:rPr lang="hu-HU" dirty="0" smtClean="0"/>
            </a:br>
            <a:r>
              <a:rPr lang="hu-HU" dirty="0" smtClean="0"/>
              <a:t>(http://rsgis.hu)</a:t>
            </a:r>
          </a:p>
          <a:p>
            <a:pPr lvl="1"/>
            <a:r>
              <a:rPr lang="hu-HU" dirty="0" smtClean="0"/>
              <a:t>Tudományos munka</a:t>
            </a:r>
          </a:p>
          <a:p>
            <a:pPr lvl="2"/>
            <a:r>
              <a:rPr lang="hu-HU" dirty="0" smtClean="0"/>
              <a:t>Tesztmező építése és üzemeltetése</a:t>
            </a:r>
          </a:p>
        </p:txBody>
      </p:sp>
      <p:sp>
        <p:nvSpPr>
          <p:cNvPr id="5" name="Téglalap 4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 descr="csik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260648"/>
            <a:ext cx="2232248" cy="1173863"/>
          </a:xfrm>
          <a:prstGeom prst="rect">
            <a:avLst/>
          </a:prstGeom>
        </p:spPr>
      </p:pic>
      <p:pic>
        <p:nvPicPr>
          <p:cNvPr id="7" name="Kép 6" descr="kozosse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1412776"/>
            <a:ext cx="1728192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Kép 8" descr="RS2014-1.jpg"/>
          <p:cNvPicPr>
            <a:picLocks noChangeAspect="1"/>
          </p:cNvPicPr>
          <p:nvPr/>
        </p:nvPicPr>
        <p:blipFill>
          <a:blip r:embed="rId4" cstate="print"/>
          <a:srcRect r="6096" b="4983"/>
          <a:stretch>
            <a:fillRect/>
          </a:stretch>
        </p:blipFill>
        <p:spPr>
          <a:xfrm>
            <a:off x="6588224" y="3573016"/>
            <a:ext cx="1728192" cy="2406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zövegdoboz 9"/>
          <p:cNvSpPr txBox="1"/>
          <p:nvPr/>
        </p:nvSpPr>
        <p:spPr>
          <a:xfrm>
            <a:off x="0" y="635795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ACRSA   </a:t>
            </a:r>
            <a:r>
              <a:rPr lang="hu-HU" dirty="0" smtClean="0"/>
              <a:t>             </a:t>
            </a:r>
            <a:r>
              <a:rPr lang="hu-HU" b="1" dirty="0" smtClean="0"/>
              <a:t>2017. szeptember 29</a:t>
            </a:r>
            <a:r>
              <a:rPr lang="hu-HU" dirty="0" smtClean="0"/>
              <a:t>.        </a:t>
            </a:r>
            <a:r>
              <a:rPr lang="hu-HU" b="1" dirty="0" smtClean="0"/>
              <a:t>Szegedi Tudományegyetem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/>
          <a:lstStyle/>
          <a:p>
            <a:pPr algn="l"/>
            <a:r>
              <a:rPr lang="hu-HU" dirty="0" smtClean="0">
                <a:latin typeface="Bookman Old Style" pitchFamily="18" charset="0"/>
              </a:rPr>
              <a:t>Célkitűzéseink</a:t>
            </a:r>
            <a:endParaRPr lang="hu-HU" dirty="0">
              <a:latin typeface="Bookman Old Style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 descr="csik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260648"/>
            <a:ext cx="2232248" cy="1173863"/>
          </a:xfrm>
          <a:prstGeom prst="rect">
            <a:avLst/>
          </a:prstGeom>
        </p:spPr>
      </p:pic>
      <p:pic>
        <p:nvPicPr>
          <p:cNvPr id="8" name="Kép 7" descr="calibr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268760"/>
            <a:ext cx="6480720" cy="4860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zövegdoboz 8"/>
          <p:cNvSpPr txBox="1"/>
          <p:nvPr/>
        </p:nvSpPr>
        <p:spPr>
          <a:xfrm>
            <a:off x="0" y="635795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ACRSA   </a:t>
            </a:r>
            <a:r>
              <a:rPr lang="hu-HU" dirty="0" smtClean="0"/>
              <a:t>             </a:t>
            </a:r>
            <a:r>
              <a:rPr lang="hu-HU" b="1" dirty="0" smtClean="0"/>
              <a:t>2017. szeptember 29</a:t>
            </a:r>
            <a:r>
              <a:rPr lang="hu-HU" dirty="0" smtClean="0"/>
              <a:t>.        </a:t>
            </a:r>
            <a:r>
              <a:rPr lang="hu-HU" b="1" dirty="0" smtClean="0"/>
              <a:t>Szegedi Tudományegyetem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 descr="datab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988840"/>
            <a:ext cx="2746030" cy="2601863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525963"/>
          </a:xfrm>
        </p:spPr>
        <p:txBody>
          <a:bodyPr>
            <a:normAutofit/>
          </a:bodyPr>
          <a:lstStyle/>
          <a:p>
            <a:r>
              <a:rPr lang="hu-HU" dirty="0" smtClean="0"/>
              <a:t>Platform adatbázis</a:t>
            </a:r>
          </a:p>
          <a:p>
            <a:pPr lvl="1"/>
            <a:r>
              <a:rPr lang="hu-HU" dirty="0" smtClean="0"/>
              <a:t>Ingyenes</a:t>
            </a:r>
          </a:p>
          <a:p>
            <a:pPr lvl="1"/>
            <a:r>
              <a:rPr lang="hu-HU" dirty="0" smtClean="0"/>
              <a:t>Minden </a:t>
            </a:r>
            <a:r>
              <a:rPr lang="hu-HU" dirty="0" err="1" smtClean="0"/>
              <a:t>platoformra</a:t>
            </a:r>
            <a:r>
              <a:rPr lang="hu-HU" dirty="0" smtClean="0"/>
              <a:t> kiterjedő</a:t>
            </a:r>
          </a:p>
          <a:p>
            <a:pPr lvl="1"/>
            <a:r>
              <a:rPr lang="hu-HU" dirty="0" smtClean="0"/>
              <a:t>Kereshető</a:t>
            </a:r>
          </a:p>
          <a:p>
            <a:pPr lvl="1"/>
            <a:r>
              <a:rPr lang="hu-HU" dirty="0" smtClean="0"/>
              <a:t>(Még fejlesztés alatt van)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/>
          <a:lstStyle/>
          <a:p>
            <a:pPr algn="l"/>
            <a:r>
              <a:rPr lang="hu-HU" dirty="0" smtClean="0">
                <a:latin typeface="Bookman Old Style" pitchFamily="18" charset="0"/>
              </a:rPr>
              <a:t>Célkitűzéseink</a:t>
            </a:r>
            <a:endParaRPr lang="hu-HU" dirty="0">
              <a:latin typeface="Bookman Old Style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 descr="csiko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260648"/>
            <a:ext cx="2232248" cy="1173863"/>
          </a:xfrm>
          <a:prstGeom prst="rect">
            <a:avLst/>
          </a:prstGeom>
        </p:spPr>
      </p:pic>
      <p:grpSp>
        <p:nvGrpSpPr>
          <p:cNvPr id="11" name="Csoportba foglalás 10"/>
          <p:cNvGrpSpPr/>
          <p:nvPr/>
        </p:nvGrpSpPr>
        <p:grpSpPr>
          <a:xfrm>
            <a:off x="323528" y="4869160"/>
            <a:ext cx="8425612" cy="1198708"/>
            <a:chOff x="251520" y="4869160"/>
            <a:chExt cx="8425612" cy="1198708"/>
          </a:xfrm>
        </p:grpSpPr>
        <p:pic>
          <p:nvPicPr>
            <p:cNvPr id="7" name="Kép 6" descr="kozosseg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6256" y="4869160"/>
              <a:ext cx="1800876" cy="11987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Kép 7" descr="kozosseg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1520" y="4869160"/>
              <a:ext cx="1800875" cy="11987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Kép 8" descr="kozosseg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83768" y="4869160"/>
              <a:ext cx="1800875" cy="11987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Kép 9" descr="kozosseg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16016" y="4869160"/>
              <a:ext cx="1800875" cy="11987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4" name="Szövegdoboz 13"/>
          <p:cNvSpPr txBox="1"/>
          <p:nvPr/>
        </p:nvSpPr>
        <p:spPr>
          <a:xfrm>
            <a:off x="0" y="635795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ACRSA   </a:t>
            </a:r>
            <a:r>
              <a:rPr lang="hu-HU" dirty="0" smtClean="0"/>
              <a:t>             </a:t>
            </a:r>
            <a:r>
              <a:rPr lang="hu-HU" b="1" dirty="0" smtClean="0"/>
              <a:t>2017. szeptember 29</a:t>
            </a:r>
            <a:r>
              <a:rPr lang="hu-HU" dirty="0" smtClean="0"/>
              <a:t>.        </a:t>
            </a:r>
            <a:r>
              <a:rPr lang="hu-HU" b="1" dirty="0" smtClean="0"/>
              <a:t>Szegedi Tudományegyetem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/>
          <a:lstStyle/>
          <a:p>
            <a:pPr algn="l"/>
            <a:r>
              <a:rPr lang="hu-HU" dirty="0" smtClean="0">
                <a:latin typeface="Bookman Old Style" pitchFamily="18" charset="0"/>
              </a:rPr>
              <a:t>Célkitűzéseink</a:t>
            </a:r>
            <a:endParaRPr lang="hu-HU" dirty="0">
              <a:latin typeface="Bookman Old Style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525963"/>
          </a:xfrm>
        </p:spPr>
        <p:txBody>
          <a:bodyPr>
            <a:normAutofit/>
          </a:bodyPr>
          <a:lstStyle/>
          <a:p>
            <a:r>
              <a:rPr lang="hu-HU" dirty="0" smtClean="0"/>
              <a:t>Szakmai közösség létrehozása</a:t>
            </a:r>
          </a:p>
          <a:p>
            <a:pPr lvl="1"/>
            <a:r>
              <a:rPr lang="hu-HU" dirty="0" smtClean="0"/>
              <a:t>Kapcsolattartás</a:t>
            </a:r>
          </a:p>
          <a:p>
            <a:pPr lvl="2"/>
            <a:r>
              <a:rPr lang="hu-HU" dirty="0" smtClean="0"/>
              <a:t>Levelezőlista</a:t>
            </a:r>
          </a:p>
          <a:p>
            <a:pPr lvl="2"/>
            <a:r>
              <a:rPr lang="hu-HU" dirty="0" smtClean="0"/>
              <a:t>Fórum</a:t>
            </a:r>
          </a:p>
          <a:p>
            <a:pPr lvl="2"/>
            <a:r>
              <a:rPr lang="hu-HU" dirty="0" smtClean="0"/>
              <a:t>Személyes találkozók</a:t>
            </a:r>
          </a:p>
          <a:p>
            <a:pPr lvl="2"/>
            <a:r>
              <a:rPr lang="hu-HU" dirty="0" err="1" smtClean="0"/>
              <a:t>Skype</a:t>
            </a:r>
            <a:r>
              <a:rPr lang="hu-HU" dirty="0" smtClean="0"/>
              <a:t> beszélgetések</a:t>
            </a:r>
          </a:p>
        </p:txBody>
      </p:sp>
      <p:sp>
        <p:nvSpPr>
          <p:cNvPr id="5" name="Téglalap 4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 descr="csik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260648"/>
            <a:ext cx="2232248" cy="1173863"/>
          </a:xfrm>
          <a:prstGeom prst="rect">
            <a:avLst/>
          </a:prstGeom>
        </p:spPr>
      </p:pic>
      <p:pic>
        <p:nvPicPr>
          <p:cNvPr id="7" name="Kép 6" descr="kozosse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564904"/>
            <a:ext cx="3936438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zövegdoboz 8"/>
          <p:cNvSpPr txBox="1"/>
          <p:nvPr/>
        </p:nvSpPr>
        <p:spPr>
          <a:xfrm>
            <a:off x="0" y="635795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ACRSA   </a:t>
            </a:r>
            <a:r>
              <a:rPr lang="hu-HU" dirty="0" smtClean="0"/>
              <a:t>             </a:t>
            </a:r>
            <a:r>
              <a:rPr lang="hu-HU" b="1" dirty="0" smtClean="0"/>
              <a:t>2017. szeptember 29</a:t>
            </a:r>
            <a:r>
              <a:rPr lang="hu-HU" dirty="0" smtClean="0"/>
              <a:t>.        </a:t>
            </a:r>
            <a:r>
              <a:rPr lang="hu-HU" b="1" dirty="0" smtClean="0"/>
              <a:t>Szegedi Tudományegyetem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/>
          <a:lstStyle/>
          <a:p>
            <a:pPr algn="l"/>
            <a:r>
              <a:rPr lang="hu-HU" dirty="0" smtClean="0">
                <a:latin typeface="Bookman Old Style" pitchFamily="18" charset="0"/>
              </a:rPr>
              <a:t>Kinek ajánljuk?</a:t>
            </a:r>
            <a:endParaRPr lang="hu-HU" dirty="0">
              <a:latin typeface="Bookman Old Style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Azoknak a </a:t>
            </a:r>
          </a:p>
          <a:p>
            <a:pPr lvl="1"/>
            <a:r>
              <a:rPr lang="hu-HU" dirty="0" smtClean="0"/>
              <a:t>légi felmérésekkel, </a:t>
            </a:r>
          </a:p>
          <a:p>
            <a:pPr lvl="1"/>
            <a:r>
              <a:rPr lang="hu-HU" dirty="0" smtClean="0"/>
              <a:t>fényképészettel és térképészettel foglalkozó szervezeteknek és magánszemélyeknek, akik </a:t>
            </a:r>
          </a:p>
          <a:p>
            <a:pPr lvl="1"/>
            <a:r>
              <a:rPr lang="hu-HU" dirty="0" smtClean="0"/>
              <a:t>szolgáltatási, </a:t>
            </a:r>
          </a:p>
          <a:p>
            <a:pPr lvl="1"/>
            <a:r>
              <a:rPr lang="hu-HU" dirty="0" smtClean="0"/>
              <a:t>oktatási,</a:t>
            </a:r>
          </a:p>
          <a:p>
            <a:pPr lvl="1"/>
            <a:r>
              <a:rPr lang="hu-HU" dirty="0" smtClean="0"/>
              <a:t> felügyeleti vagy </a:t>
            </a:r>
          </a:p>
          <a:p>
            <a:pPr lvl="1"/>
            <a:r>
              <a:rPr lang="hu-HU" dirty="0" smtClean="0"/>
              <a:t>megbízói oldalról érdekeltek a széleskörű szakmai kapcsolattartásban és azonosulni tudnak az egyesület céljaival.</a:t>
            </a:r>
          </a:p>
        </p:txBody>
      </p:sp>
      <p:sp>
        <p:nvSpPr>
          <p:cNvPr id="5" name="Téglalap 4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 descr="csik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260648"/>
            <a:ext cx="2232248" cy="117386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0" y="635795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ACRSA   </a:t>
            </a:r>
            <a:r>
              <a:rPr lang="hu-HU" dirty="0" smtClean="0"/>
              <a:t>             </a:t>
            </a:r>
            <a:r>
              <a:rPr lang="hu-HU" b="1" dirty="0" smtClean="0"/>
              <a:t>2017. szeptember 29</a:t>
            </a:r>
            <a:r>
              <a:rPr lang="hu-HU" dirty="0" smtClean="0"/>
              <a:t>.        </a:t>
            </a:r>
            <a:r>
              <a:rPr lang="hu-HU" b="1" dirty="0" smtClean="0"/>
              <a:t>Szegedi Tudományegyetem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588</Words>
  <Application>Microsoft Office PowerPoint</Application>
  <PresentationFormat>Diavetítés a képernyőre (4:3 oldalarány)</PresentationFormat>
  <Paragraphs>142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6" baseType="lpstr">
      <vt:lpstr>Arial</vt:lpstr>
      <vt:lpstr>Bookman Old Style</vt:lpstr>
      <vt:lpstr>Calibri</vt:lpstr>
      <vt:lpstr>Times New Roman</vt:lpstr>
      <vt:lpstr>Office-téma</vt:lpstr>
      <vt:lpstr>Szeged, Budapest, Székesfehérvár…</vt:lpstr>
      <vt:lpstr>PowerPoint-bemutató</vt:lpstr>
      <vt:lpstr>Megalakulás</vt:lpstr>
      <vt:lpstr>Célkitűzéseink</vt:lpstr>
      <vt:lpstr>Célkitűzéseink</vt:lpstr>
      <vt:lpstr>Célkitűzéseink</vt:lpstr>
      <vt:lpstr>Célkitűzéseink</vt:lpstr>
      <vt:lpstr>Célkitűzéseink</vt:lpstr>
      <vt:lpstr>Kinek ajánljuk?</vt:lpstr>
      <vt:lpstr>PowerPoint-bemutató</vt:lpstr>
      <vt:lpstr>ACRSA 2016</vt:lpstr>
      <vt:lpstr>Szakmatörténeti kiállítás</vt:lpstr>
      <vt:lpstr>A konferencia védnökei</vt:lpstr>
      <vt:lpstr>Az elmúlt év légi felmérési trendjei</vt:lpstr>
      <vt:lpstr>Trendek a repülőgépek területén</vt:lpstr>
      <vt:lpstr>UAV trendek</vt:lpstr>
      <vt:lpstr>Trendek a szenzorok területén</vt:lpstr>
      <vt:lpstr>Trendek a szenzorok területén</vt:lpstr>
      <vt:lpstr>Trendek a szenzorok területén</vt:lpstr>
      <vt:lpstr>Tovább fejlődött a VisualSFM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hp</dc:creator>
  <cp:lastModifiedBy>felhasználó</cp:lastModifiedBy>
  <cp:revision>30</cp:revision>
  <dcterms:created xsi:type="dcterms:W3CDTF">2016-03-24T19:26:21Z</dcterms:created>
  <dcterms:modified xsi:type="dcterms:W3CDTF">2017-09-29T07:51:51Z</dcterms:modified>
</cp:coreProperties>
</file>