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8" r:id="rId3"/>
    <p:sldId id="259" r:id="rId4"/>
    <p:sldId id="285" r:id="rId5"/>
    <p:sldId id="307" r:id="rId6"/>
    <p:sldId id="292" r:id="rId7"/>
    <p:sldId id="295" r:id="rId8"/>
    <p:sldId id="294" r:id="rId9"/>
    <p:sldId id="299" r:id="rId10"/>
    <p:sldId id="309" r:id="rId11"/>
    <p:sldId id="310" r:id="rId12"/>
    <p:sldId id="315" r:id="rId13"/>
    <p:sldId id="317" r:id="rId14"/>
    <p:sldId id="316" r:id="rId15"/>
    <p:sldId id="318" r:id="rId16"/>
    <p:sldId id="319" r:id="rId17"/>
    <p:sldId id="314" r:id="rId18"/>
    <p:sldId id="305" r:id="rId19"/>
    <p:sldId id="320" r:id="rId20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42" autoAdjust="0"/>
    <p:restoredTop sz="94626" autoAdjust="0"/>
  </p:normalViewPr>
  <p:slideViewPr>
    <p:cSldViewPr>
      <p:cViewPr varScale="1">
        <p:scale>
          <a:sx n="108" d="100"/>
          <a:sy n="108" d="100"/>
        </p:scale>
        <p:origin x="-99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1F293-EB3B-4090-A93C-AD99CBB4D640}" type="datetimeFigureOut">
              <a:rPr lang="hu-HU"/>
              <a:pPr>
                <a:defRPr/>
              </a:pPr>
              <a:t>2017.09.29.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145FD-DAFE-4CE7-9095-498CA6CF7089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70621-324A-401E-8BDF-CBD66A3337FC}" type="datetimeFigureOut">
              <a:rPr lang="hu-HU"/>
              <a:pPr>
                <a:defRPr/>
              </a:pPr>
              <a:t>2017.09.29.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AEBBD-FB6C-42D7-A93D-F5D1CC5C3A88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A0C84-A4D5-4CB1-9BC2-EB05AEA3580B}" type="datetimeFigureOut">
              <a:rPr lang="hu-HU"/>
              <a:pPr>
                <a:defRPr/>
              </a:pPr>
              <a:t>2017.09.29.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5F2B5-989D-4C7B-8CC9-7766B0974266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FD07F-70F6-4843-A113-72962E7C9DA6}" type="datetimeFigureOut">
              <a:rPr lang="hu-HU"/>
              <a:pPr>
                <a:defRPr/>
              </a:pPr>
              <a:t>2017.09.29.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7B1DD-5562-4DF8-A331-F49EB32B6F55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68C4F-3D8A-4A45-A4CD-EBF33180CB9D}" type="datetimeFigureOut">
              <a:rPr lang="hu-HU"/>
              <a:pPr>
                <a:defRPr/>
              </a:pPr>
              <a:t>2017.09.29.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52BC0-7441-4C29-8E96-404DAE0200C4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53A38-8563-4936-8557-E254F36F562F}" type="datetimeFigureOut">
              <a:rPr lang="hu-HU"/>
              <a:pPr>
                <a:defRPr/>
              </a:pPr>
              <a:t>2017.09.29.</a:t>
            </a:fld>
            <a:endParaRPr lang="hu-HU" dirty="0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5411E-0056-4CF5-95EE-684A94AEC647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15A90-507B-4CBD-A13D-9729AAC5AAE0}" type="datetimeFigureOut">
              <a:rPr lang="hu-HU"/>
              <a:pPr>
                <a:defRPr/>
              </a:pPr>
              <a:t>2017.09.29.</a:t>
            </a:fld>
            <a:endParaRPr lang="hu-HU" dirty="0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550D1-CCE8-4F6B-957F-936F113E3224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46967-A8BA-49E7-A630-F8BCEB098B35}" type="datetimeFigureOut">
              <a:rPr lang="hu-HU"/>
              <a:pPr>
                <a:defRPr/>
              </a:pPr>
              <a:t>2017.09.29.</a:t>
            </a:fld>
            <a:endParaRPr lang="hu-HU" dirty="0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966F1-4ECB-433B-8913-F8376CD665DF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D0E69-5F53-474F-95B7-C71A030E5875}" type="datetimeFigureOut">
              <a:rPr lang="hu-HU"/>
              <a:pPr>
                <a:defRPr/>
              </a:pPr>
              <a:t>2017.09.29.</a:t>
            </a:fld>
            <a:endParaRPr lang="hu-HU" dirty="0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D2C12-573C-4967-B5BA-8DF0B4328797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41AB-40BE-4E86-8A8A-5977F39FC9BE}" type="datetimeFigureOut">
              <a:rPr lang="hu-HU"/>
              <a:pPr>
                <a:defRPr/>
              </a:pPr>
              <a:t>2017.09.29.</a:t>
            </a:fld>
            <a:endParaRPr lang="hu-HU" dirty="0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27B62-37E4-47F4-9BDD-0F591EAE156C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CB37C-921F-4286-9D74-0B081C53007E}" type="datetimeFigureOut">
              <a:rPr lang="hu-HU"/>
              <a:pPr>
                <a:defRPr/>
              </a:pPr>
              <a:t>2017.09.29.</a:t>
            </a:fld>
            <a:endParaRPr lang="hu-HU" dirty="0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34ED1-8501-41EA-AF39-C5960382A7FA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68DD20-C85F-4B45-B40A-06959E7C56C2}" type="datetimeFigureOut">
              <a:rPr lang="hu-HU"/>
              <a:pPr>
                <a:defRPr/>
              </a:pPr>
              <a:t>2017.09.29.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23948EE-2CC2-4656-BA6B-90362A8F958A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4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2843213" y="692150"/>
            <a:ext cx="3532187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</a:rPr>
              <a:t>agroBee team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</a:rPr>
              <a:t>2016.</a:t>
            </a:r>
            <a:endParaRPr lang="hu-H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anose="02010509020102010303" pitchFamily="50" charset="0"/>
            </a:endParaRPr>
          </a:p>
        </p:txBody>
      </p:sp>
      <p:pic>
        <p:nvPicPr>
          <p:cNvPr id="2051" name="Kép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115888"/>
            <a:ext cx="3935412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Kép 5" descr="WEBL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700213"/>
            <a:ext cx="71278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4786314" y="285728"/>
            <a:ext cx="408938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Látványtól az információig</a:t>
            </a:r>
            <a:endParaRPr lang="hu-H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500174"/>
            <a:ext cx="4405172" cy="445839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3286124"/>
            <a:ext cx="3805424" cy="378829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738">
            <a:off x="2000232" y="5214950"/>
            <a:ext cx="5261732" cy="16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Szövegdoboz 11"/>
          <p:cNvSpPr txBox="1"/>
          <p:nvPr/>
        </p:nvSpPr>
        <p:spPr>
          <a:xfrm>
            <a:off x="142844" y="1357298"/>
            <a:ext cx="464347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Vizenyős foltok azonosítása (vízveszteség)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sor apa, 6 sor anya azonosítása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Művelés nyomai ( taposási kár)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Termesztett növény fejlődésbeli eltérések azonosítása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Gyomosodás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Korábbi földhasználat következményei </a:t>
            </a:r>
          </a:p>
          <a:p>
            <a:endParaRPr lang="hu-HU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6286512" y="285728"/>
            <a:ext cx="221175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Szegmentálás</a:t>
            </a:r>
            <a:endParaRPr lang="hu-H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178" r="32101" b="10272"/>
          <a:stretch>
            <a:fillRect/>
          </a:stretch>
        </p:blipFill>
        <p:spPr bwMode="auto">
          <a:xfrm>
            <a:off x="428596" y="2357430"/>
            <a:ext cx="6521765" cy="429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7" y="1214422"/>
            <a:ext cx="3857652" cy="118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5786446" y="285728"/>
            <a:ext cx="305609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Területi adottságok</a:t>
            </a:r>
            <a:endParaRPr lang="hu-H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5" y="1196753"/>
            <a:ext cx="4358255" cy="3744416"/>
          </a:xfrm>
          <a:prstGeom prst="rect">
            <a:avLst/>
          </a:prstGeom>
        </p:spPr>
      </p:pic>
      <p:graphicFrame>
        <p:nvGraphicFramePr>
          <p:cNvPr id="7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81110998"/>
              </p:ext>
            </p:extLst>
          </p:nvPr>
        </p:nvGraphicFramePr>
        <p:xfrm>
          <a:off x="4572000" y="2571744"/>
          <a:ext cx="4414241" cy="41098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2559"/>
                <a:gridCol w="581894"/>
                <a:gridCol w="940222"/>
                <a:gridCol w="1519566"/>
              </a:tblGrid>
              <a:tr h="6609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Tábla megnevezése, elővetemény termés átlaga </a:t>
                      </a:r>
                      <a:r>
                        <a:rPr lang="hu-HU" sz="1200" dirty="0" smtClean="0">
                          <a:effectLst/>
                          <a:latin typeface="Arial Rounded MT Bold" panose="020F0704030504030204" pitchFamily="34" charset="0"/>
                        </a:rPr>
                        <a:t> 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Fényképi azonosító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terület (ha)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A talajvizsgálati (átlag) eredmények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04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I. dűlő 1       3,135 t/ha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2/A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27,14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pH 7,5; </a:t>
                      </a:r>
                      <a:r>
                        <a:rPr lang="hu-HU" sz="1200" dirty="0" err="1">
                          <a:effectLst/>
                          <a:latin typeface="Arial Rounded MT Bold" panose="020F0704030504030204" pitchFamily="34" charset="0"/>
                        </a:rPr>
                        <a:t>Ka</a:t>
                      </a: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  42; humusz 2,47; P2O5 325; K2O 276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04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I. dűlő 2       3,038 t/ha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Arial Rounded MT Bold" panose="020F0704030504030204" pitchFamily="34" charset="0"/>
                        </a:rPr>
                        <a:t>2/B</a:t>
                      </a:r>
                      <a:endParaRPr lang="hu-HU" sz="120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8,54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3304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I. dűlő 3       2,467 t/ha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3/A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2,85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3304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I. dűlő 4       </a:t>
                      </a:r>
                      <a:r>
                        <a:rPr lang="hu-HU" sz="1200" dirty="0" err="1">
                          <a:effectLst/>
                          <a:latin typeface="Arial Rounded MT Bold" panose="020F0704030504030204" pitchFamily="34" charset="0"/>
                        </a:rPr>
                        <a:t>4</a:t>
                      </a: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,223 t/ha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Arial Rounded MT Bold" panose="020F0704030504030204" pitchFamily="34" charset="0"/>
                        </a:rPr>
                        <a:t>3/B</a:t>
                      </a:r>
                      <a:endParaRPr lang="hu-HU" sz="120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22,86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3304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II. dűlő 1      2,467 t/ha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1/A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3,69 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Arial Rounded MT Bold" panose="020F0704030504030204" pitchFamily="34" charset="0"/>
                        </a:rPr>
                        <a:t>pH 7,36; Ka 42; humusz 2,36; P2O5 125; K2O 222</a:t>
                      </a:r>
                      <a:endParaRPr lang="hu-HU" sz="120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04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Arial Rounded MT Bold" panose="020F0704030504030204" pitchFamily="34" charset="0"/>
                        </a:rPr>
                        <a:t>II. dűlő 2      3,038 t/ha</a:t>
                      </a:r>
                      <a:endParaRPr lang="hu-HU" sz="120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1/A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5,92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3304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Arial Rounded MT Bold" panose="020F0704030504030204" pitchFamily="34" charset="0"/>
                        </a:rPr>
                        <a:t>II. dűlő 3      2,467 t/ha</a:t>
                      </a:r>
                      <a:endParaRPr lang="hu-HU" sz="120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1/B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19,49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4956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Arial Rounded MT Bold" panose="020F0704030504030204" pitchFamily="34" charset="0"/>
                        </a:rPr>
                        <a:t>III. dűlő 1     2,467 t/ha</a:t>
                      </a:r>
                      <a:endParaRPr lang="hu-HU" sz="120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Arial Rounded MT Bold" panose="020F0704030504030204" pitchFamily="34" charset="0"/>
                        </a:rPr>
                        <a:t> </a:t>
                      </a:r>
                      <a:endParaRPr lang="hu-HU" sz="120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10,52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pH 7,33; </a:t>
                      </a:r>
                      <a:r>
                        <a:rPr lang="hu-HU" sz="1200" dirty="0" err="1">
                          <a:effectLst/>
                          <a:latin typeface="Arial Rounded MT Bold" panose="020F0704030504030204" pitchFamily="34" charset="0"/>
                        </a:rPr>
                        <a:t>Ka</a:t>
                      </a:r>
                      <a:r>
                        <a:rPr lang="hu-HU" sz="1200" dirty="0">
                          <a:effectLst/>
                          <a:latin typeface="Arial Rounded MT Bold" panose="020F0704030504030204" pitchFamily="34" charset="0"/>
                        </a:rPr>
                        <a:t> 44; humusz  2,5; P2O5 138; K2O 261</a:t>
                      </a:r>
                      <a:endParaRPr lang="hu-HU" sz="1200" dirty="0">
                        <a:effectLst/>
                        <a:latin typeface="Arial Rounded MT Bold" panose="020F07040305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Téglalap 7"/>
          <p:cNvSpPr/>
          <p:nvPr/>
        </p:nvSpPr>
        <p:spPr>
          <a:xfrm>
            <a:off x="4786314" y="1357298"/>
            <a:ext cx="40001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rPr>
              <a:t>Táblán belüli felszínborítási eltérések térképezése </a:t>
            </a:r>
            <a:endParaRPr lang="hu-HU" sz="2400" dirty="0"/>
          </a:p>
        </p:txBody>
      </p:sp>
    </p:spTree>
    <p:extLst>
      <p:ext uri="{BB962C8B-B14F-4D97-AF65-F5344CB8AC3E}">
        <p14:creationId xmlns="" xmlns:p14="http://schemas.microsoft.com/office/powerpoint/2010/main" val="2211549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038" y="7588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6286512" y="285728"/>
            <a:ext cx="222477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Folyamatábra</a:t>
            </a:r>
            <a:endParaRPr lang="hu-H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00" t="7953" r="40661" b="6239"/>
          <a:stretch/>
        </p:blipFill>
        <p:spPr>
          <a:xfrm>
            <a:off x="1193388" y="808948"/>
            <a:ext cx="3475650" cy="405492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Tartalom helye 3"/>
          <p:cNvPicPr>
            <a:picLocks noChangeAspect="1"/>
          </p:cNvPicPr>
          <p:nvPr/>
        </p:nvPicPr>
        <p:blipFill rotWithShape="1">
          <a:blip r:embed="rId4"/>
          <a:srcRect l="5208" t="11589" r="33021" b="24740"/>
          <a:stretch/>
        </p:blipFill>
        <p:spPr>
          <a:xfrm>
            <a:off x="237903" y="3717032"/>
            <a:ext cx="3546143" cy="292417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2" name="Lekerekített téglalap 11"/>
          <p:cNvSpPr/>
          <p:nvPr/>
        </p:nvSpPr>
        <p:spPr>
          <a:xfrm>
            <a:off x="5148064" y="1556791"/>
            <a:ext cx="2088232" cy="7005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Távérzékelési adatok 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3" name="Jobbra nyíl 12"/>
          <p:cNvSpPr/>
          <p:nvPr/>
        </p:nvSpPr>
        <p:spPr>
          <a:xfrm>
            <a:off x="7358198" y="1908203"/>
            <a:ext cx="683444" cy="1405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Lefelé nyíl feliratnak 8"/>
          <p:cNvSpPr/>
          <p:nvPr/>
        </p:nvSpPr>
        <p:spPr>
          <a:xfrm rot="1649880">
            <a:off x="7522050" y="1432696"/>
            <a:ext cx="1659476" cy="663823"/>
          </a:xfrm>
          <a:prstGeom prst="downArrowCallou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smtClean="0"/>
              <a:t>Eredeti sávok, PCA, NDVI, VI, egyéb</a:t>
            </a:r>
            <a:endParaRPr lang="hu-HU" sz="1200" dirty="0"/>
          </a:p>
        </p:txBody>
      </p:sp>
      <p:sp>
        <p:nvSpPr>
          <p:cNvPr id="15" name="Téglalap 14"/>
          <p:cNvSpPr/>
          <p:nvPr/>
        </p:nvSpPr>
        <p:spPr>
          <a:xfrm>
            <a:off x="4835362" y="2708920"/>
            <a:ext cx="4308638" cy="12241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Ellipszis 15"/>
          <p:cNvSpPr/>
          <p:nvPr/>
        </p:nvSpPr>
        <p:spPr>
          <a:xfrm>
            <a:off x="4932040" y="2792779"/>
            <a:ext cx="1656184" cy="43204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>
                <a:solidFill>
                  <a:schemeClr val="tx1"/>
                </a:solidFill>
              </a:rPr>
              <a:t>Szegmentálás</a:t>
            </a:r>
            <a:endParaRPr lang="hu-HU" sz="1400" dirty="0">
              <a:solidFill>
                <a:schemeClr val="tx1"/>
              </a:solidFill>
            </a:endParaRPr>
          </a:p>
        </p:txBody>
      </p:sp>
      <p:sp>
        <p:nvSpPr>
          <p:cNvPr id="17" name="Ellipszis 16"/>
          <p:cNvSpPr/>
          <p:nvPr/>
        </p:nvSpPr>
        <p:spPr>
          <a:xfrm>
            <a:off x="6581458" y="3100762"/>
            <a:ext cx="2508798" cy="79309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>
                <a:solidFill>
                  <a:schemeClr val="tx1"/>
                </a:solidFill>
              </a:rPr>
              <a:t>Osztályozás (növény fejlődésbeli eltérések, kezelési egységek)</a:t>
            </a:r>
            <a:endParaRPr lang="hu-HU" sz="1400" dirty="0">
              <a:solidFill>
                <a:schemeClr val="tx1"/>
              </a:solidFill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4077572" y="4578887"/>
            <a:ext cx="5080000" cy="11806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övegdoboz 20"/>
          <p:cNvSpPr txBox="1"/>
          <p:nvPr/>
        </p:nvSpPr>
        <p:spPr>
          <a:xfrm>
            <a:off x="6547480" y="4656396"/>
            <a:ext cx="62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GIS</a:t>
            </a:r>
            <a:endParaRPr lang="hu-HU" dirty="0"/>
          </a:p>
        </p:txBody>
      </p:sp>
      <p:sp>
        <p:nvSpPr>
          <p:cNvPr id="24" name="Ellipszis 23"/>
          <p:cNvSpPr/>
          <p:nvPr/>
        </p:nvSpPr>
        <p:spPr>
          <a:xfrm>
            <a:off x="7313844" y="4933182"/>
            <a:ext cx="1776412" cy="7920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>
                <a:solidFill>
                  <a:schemeClr val="tx1"/>
                </a:solidFill>
              </a:rPr>
              <a:t>Szomszédsági vizsgálatok</a:t>
            </a:r>
            <a:endParaRPr lang="hu-HU" sz="1400" dirty="0">
              <a:solidFill>
                <a:schemeClr val="tx1"/>
              </a:solidFill>
            </a:endParaRPr>
          </a:p>
        </p:txBody>
      </p:sp>
      <p:sp>
        <p:nvSpPr>
          <p:cNvPr id="26" name="Ellipszis 25"/>
          <p:cNvSpPr/>
          <p:nvPr/>
        </p:nvSpPr>
        <p:spPr>
          <a:xfrm>
            <a:off x="4140100" y="4656396"/>
            <a:ext cx="2210444" cy="102558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>
                <a:solidFill>
                  <a:schemeClr val="tx1"/>
                </a:solidFill>
              </a:rPr>
              <a:t>Táblán belüli  statisztika, térbeli és időbeli változások</a:t>
            </a:r>
            <a:endParaRPr lang="hu-HU" sz="1400" dirty="0">
              <a:solidFill>
                <a:schemeClr val="tx1"/>
              </a:solidFill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2879028" y="59346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b="1" dirty="0" smtClean="0">
                <a:latin typeface="Arial Rounded MT Bold" pitchFamily="34" charset="0"/>
              </a:rPr>
              <a:t>Táblán belüli statisztika</a:t>
            </a:r>
            <a:r>
              <a:rPr lang="hu-HU" b="1" dirty="0">
                <a:latin typeface="Arial Rounded MT Bold" pitchFamily="34" charset="0"/>
              </a:rPr>
              <a:t>: </a:t>
            </a:r>
            <a:r>
              <a:rPr lang="hu-HU" dirty="0" smtClean="0">
                <a:latin typeface="Arial Rounded MT Bold" pitchFamily="34" charset="0"/>
              </a:rPr>
              <a:t>növény-vetéshiány</a:t>
            </a:r>
            <a:r>
              <a:rPr lang="hu-HU" b="1" dirty="0" smtClean="0">
                <a:latin typeface="Arial Rounded MT Bold" pitchFamily="34" charset="0"/>
              </a:rPr>
              <a:t> </a:t>
            </a:r>
            <a:r>
              <a:rPr lang="hu-HU" dirty="0" smtClean="0">
                <a:latin typeface="Arial Rounded MT Bold" pitchFamily="34" charset="0"/>
              </a:rPr>
              <a:t>aránya (kék-zöld index), </a:t>
            </a:r>
            <a:r>
              <a:rPr lang="hu-HU" dirty="0">
                <a:latin typeface="Arial Rounded MT Bold" pitchFamily="34" charset="0"/>
              </a:rPr>
              <a:t>területi homogenitás, </a:t>
            </a:r>
            <a:r>
              <a:rPr lang="hu-HU" dirty="0" smtClean="0">
                <a:latin typeface="Arial Rounded MT Bold" pitchFamily="34" charset="0"/>
              </a:rPr>
              <a:t>terület heterogenitás, kezelési egységek, ….. </a:t>
            </a:r>
            <a:endParaRPr lang="hu-HU" dirty="0">
              <a:latin typeface="Arial Rounded MT Bold" pitchFamily="34" charset="0"/>
            </a:endParaRPr>
          </a:p>
        </p:txBody>
      </p:sp>
      <p:sp>
        <p:nvSpPr>
          <p:cNvPr id="29" name="Balra-jobbra nyíl feliratnak 28"/>
          <p:cNvSpPr/>
          <p:nvPr/>
        </p:nvSpPr>
        <p:spPr>
          <a:xfrm rot="5400000">
            <a:off x="5843050" y="3801012"/>
            <a:ext cx="939617" cy="771662"/>
          </a:xfrm>
          <a:prstGeom prst="leftRightArrowCallou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5818460" y="3925233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solidFill>
                  <a:schemeClr val="bg1"/>
                </a:solidFill>
              </a:rPr>
              <a:t>Kezelési egységek</a:t>
            </a:r>
            <a:endParaRPr lang="hu-H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231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19" y="1428736"/>
            <a:ext cx="7924855" cy="371477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572000" y="285728"/>
            <a:ext cx="417614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Kártevők okozta károsodás</a:t>
            </a:r>
            <a:endParaRPr lang="hu-H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78" y="2643182"/>
            <a:ext cx="1879303" cy="39758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2613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370" r="48132" b="7406"/>
          <a:stretch/>
        </p:blipFill>
        <p:spPr>
          <a:xfrm>
            <a:off x="1214414" y="1214422"/>
            <a:ext cx="3116961" cy="409719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t="7222" r="48815" b="7778"/>
          <a:stretch/>
        </p:blipFill>
        <p:spPr>
          <a:xfrm>
            <a:off x="4572000" y="1214421"/>
            <a:ext cx="3071834" cy="4080959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500034" y="5357826"/>
            <a:ext cx="8358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/>
              <a:t>Erózió hatása növény </a:t>
            </a:r>
            <a:r>
              <a:rPr lang="hu-HU" dirty="0" smtClean="0"/>
              <a:t>fejlődésre (búza tábla: őszi és tavaszi felvételen). Ahogy fejlődik a búza egyre markánsabb az eltérés erodált terület és az erózió által nem érintett  terület között. A tábla északi részén belvíz okozta növény károsodás is látható.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5214942" y="285728"/>
            <a:ext cx="338541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Belvíz – erózió hatása</a:t>
            </a:r>
            <a:endParaRPr lang="hu-H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00" t="7953" r="40661" b="6239"/>
          <a:stretch/>
        </p:blipFill>
        <p:spPr>
          <a:xfrm>
            <a:off x="357158" y="1428736"/>
            <a:ext cx="4276725" cy="4989514"/>
          </a:xfrm>
          <a:prstGeom prst="rect">
            <a:avLst/>
          </a:prstGeom>
        </p:spPr>
      </p:pic>
      <p:pic>
        <p:nvPicPr>
          <p:cNvPr id="6" name="Tartalom helye 3"/>
          <p:cNvPicPr>
            <a:picLocks noChangeAspect="1"/>
          </p:cNvPicPr>
          <p:nvPr/>
        </p:nvPicPr>
        <p:blipFill rotWithShape="1">
          <a:blip r:embed="rId3"/>
          <a:srcRect l="13145" t="18115" r="70597" b="60272"/>
          <a:stretch/>
        </p:blipFill>
        <p:spPr>
          <a:xfrm>
            <a:off x="5143504" y="2786058"/>
            <a:ext cx="3571900" cy="3798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zövegdoboz 6"/>
          <p:cNvSpPr txBox="1"/>
          <p:nvPr/>
        </p:nvSpPr>
        <p:spPr>
          <a:xfrm>
            <a:off x="5072066" y="1357298"/>
            <a:ext cx="433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 smtClean="0"/>
              <a:t>Szabályosan ismétlődő vetéshiány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 smtClean="0"/>
              <a:t>Munkagépek okozta növénykárosodás  </a:t>
            </a:r>
          </a:p>
          <a:p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5214942" y="285728"/>
            <a:ext cx="336694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Művelési technológia</a:t>
            </a:r>
            <a:endParaRPr lang="hu-H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zövegdoboz 15"/>
          <p:cNvSpPr txBox="1"/>
          <p:nvPr/>
        </p:nvSpPr>
        <p:spPr>
          <a:xfrm>
            <a:off x="5357818" y="357166"/>
            <a:ext cx="2987100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Öntözési </a:t>
            </a:r>
            <a:r>
              <a:rPr lang="hu-H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renderek</a:t>
            </a: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5" name="Tartalom hely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68" y="3571876"/>
            <a:ext cx="4783591" cy="3121055"/>
          </a:xfrm>
          <a:prstGeom prst="rect">
            <a:avLst/>
          </a:prstGeom>
        </p:spPr>
      </p:pic>
      <p:pic>
        <p:nvPicPr>
          <p:cNvPr id="17" name="Tartalom hely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214422"/>
            <a:ext cx="4911596" cy="3193659"/>
          </a:xfrm>
          <a:prstGeom prst="rect">
            <a:avLst/>
          </a:prstGeom>
        </p:spPr>
      </p:pic>
      <p:pic>
        <p:nvPicPr>
          <p:cNvPr id="18" name="Tartalom hely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9454" y="1571612"/>
            <a:ext cx="202517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42" y="1357298"/>
            <a:ext cx="2000264" cy="208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0758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4929190" y="285728"/>
            <a:ext cx="39116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Osztályozás eredménye</a:t>
            </a:r>
            <a:endParaRPr lang="hu-H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376" t="12059" r="10625" b="8029"/>
          <a:stretch>
            <a:fillRect/>
          </a:stretch>
        </p:blipFill>
        <p:spPr bwMode="auto">
          <a:xfrm>
            <a:off x="642910" y="717880"/>
            <a:ext cx="5715040" cy="575144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aphicFrame>
        <p:nvGraphicFramePr>
          <p:cNvPr id="8" name="Táblázat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38525652"/>
              </p:ext>
            </p:extLst>
          </p:nvPr>
        </p:nvGraphicFramePr>
        <p:xfrm>
          <a:off x="4101467" y="3857628"/>
          <a:ext cx="5042533" cy="2435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0023"/>
                <a:gridCol w="1033176"/>
                <a:gridCol w="1519334"/>
              </a:tblGrid>
              <a:tr h="267686">
                <a:tc>
                  <a:txBody>
                    <a:bodyPr/>
                    <a:lstStyle/>
                    <a:p>
                      <a:r>
                        <a:rPr lang="hu-HU" sz="1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Kategória</a:t>
                      </a:r>
                      <a:endParaRPr lang="hu-HU" sz="1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30" marR="91430" marT="45734" marB="45734"/>
                </a:tc>
                <a:tc>
                  <a:txBody>
                    <a:bodyPr/>
                    <a:lstStyle/>
                    <a:p>
                      <a:r>
                        <a:rPr lang="hu-HU" sz="1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Terület/ha</a:t>
                      </a:r>
                      <a:endParaRPr lang="hu-HU" sz="1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30" marR="91430" marT="45734" marB="45734"/>
                </a:tc>
                <a:tc>
                  <a:txBody>
                    <a:bodyPr/>
                    <a:lstStyle/>
                    <a:p>
                      <a:r>
                        <a:rPr lang="hu-HU" sz="1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NDVI érték</a:t>
                      </a:r>
                      <a:endParaRPr lang="hu-HU" sz="1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30" marR="91430" marT="45734" marB="45734"/>
                </a:tc>
              </a:tr>
              <a:tr h="696126">
                <a:tc>
                  <a:txBody>
                    <a:bodyPr/>
                    <a:lstStyle/>
                    <a:p>
                      <a:r>
                        <a:rPr lang="hu-HU" sz="1800" dirty="0" smtClean="0"/>
                        <a:t>Hiányos</a:t>
                      </a:r>
                      <a:r>
                        <a:rPr lang="hu-HU" sz="1800" baseline="0" dirty="0" smtClean="0"/>
                        <a:t> vegetáció (1)</a:t>
                      </a:r>
                      <a:endParaRPr lang="hu-HU" sz="1800" dirty="0"/>
                    </a:p>
                  </a:txBody>
                  <a:tcPr marL="91430" marR="91430" marT="45734" marB="45734"/>
                </a:tc>
                <a:tc>
                  <a:txBody>
                    <a:bodyPr/>
                    <a:lstStyle/>
                    <a:p>
                      <a:r>
                        <a:rPr lang="hu-HU" sz="1800" dirty="0" smtClean="0"/>
                        <a:t>1,4</a:t>
                      </a:r>
                      <a:endParaRPr lang="hu-HU" sz="1800" dirty="0"/>
                    </a:p>
                  </a:txBody>
                  <a:tcPr marL="91430" marR="91430" marT="45734" marB="45734"/>
                </a:tc>
                <a:tc>
                  <a:txBody>
                    <a:bodyPr/>
                    <a:lstStyle/>
                    <a:p>
                      <a:r>
                        <a:rPr lang="hu-HU" sz="1800" dirty="0" smtClean="0"/>
                        <a:t>≤ 0,4</a:t>
                      </a:r>
                      <a:endParaRPr lang="hu-HU" sz="1800" dirty="0"/>
                    </a:p>
                  </a:txBody>
                  <a:tcPr marL="91430" marR="91430" marT="45734" marB="45734"/>
                </a:tc>
              </a:tr>
              <a:tr h="696314">
                <a:tc>
                  <a:txBody>
                    <a:bodyPr/>
                    <a:lstStyle/>
                    <a:p>
                      <a:r>
                        <a:rPr lang="hu-HU" sz="1800" dirty="0" smtClean="0"/>
                        <a:t>Teljes lefedést adó vegetáció (2)</a:t>
                      </a:r>
                      <a:endParaRPr lang="hu-HU" sz="1800" dirty="0"/>
                    </a:p>
                  </a:txBody>
                  <a:tcPr marL="91430" marR="91430" marT="45734" marB="45734"/>
                </a:tc>
                <a:tc>
                  <a:txBody>
                    <a:bodyPr/>
                    <a:lstStyle/>
                    <a:p>
                      <a:r>
                        <a:rPr lang="hu-HU" sz="1800" dirty="0" smtClean="0"/>
                        <a:t>23,46</a:t>
                      </a:r>
                      <a:endParaRPr lang="hu-HU" sz="1800" dirty="0"/>
                    </a:p>
                  </a:txBody>
                  <a:tcPr marL="91430" marR="91430" marT="45734" marB="45734"/>
                </a:tc>
                <a:tc>
                  <a:txBody>
                    <a:bodyPr/>
                    <a:lstStyle/>
                    <a:p>
                      <a:r>
                        <a:rPr lang="hu-HU" sz="1800" dirty="0" smtClean="0"/>
                        <a:t>≥ 0,4</a:t>
                      </a:r>
                      <a:endParaRPr lang="hu-HU" sz="1800" dirty="0"/>
                    </a:p>
                  </a:txBody>
                  <a:tcPr marL="91430" marR="91430" marT="45734" marB="45734"/>
                </a:tc>
              </a:tr>
              <a:tr h="403420"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L="91430" marR="91430" marT="45734" marB="45734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L="91430" marR="91430" marT="45734" marB="45734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L="91430" marR="91430" marT="45734" marB="45734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6929454" y="285728"/>
            <a:ext cx="1625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Jövőkép</a:t>
            </a:r>
            <a:endParaRPr lang="hu-H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0" y="1142984"/>
            <a:ext cx="5643602" cy="3214710"/>
          </a:xfrm>
        </p:spPr>
        <p:txBody>
          <a:bodyPr/>
          <a:lstStyle/>
          <a:p>
            <a:pPr marL="0" indent="0">
              <a:buNone/>
            </a:pPr>
            <a:r>
              <a:rPr lang="hu-HU" sz="1600" u="sng" dirty="0" smtClean="0">
                <a:solidFill>
                  <a:srgbClr val="237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UAV felvételek hatékony eszközök az adatnyerésben, térképezésben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600" dirty="0">
                <a:solidFill>
                  <a:srgbClr val="23732B"/>
                </a:solidFill>
                <a:latin typeface="Arial Rounded MT Bold" panose="020F0704030504030204" pitchFamily="34" charset="0"/>
              </a:rPr>
              <a:t> </a:t>
            </a:r>
            <a:r>
              <a:rPr lang="hu-HU" sz="1600" dirty="0" smtClean="0">
                <a:solidFill>
                  <a:srgbClr val="23732B"/>
                </a:solidFill>
                <a:latin typeface="Arial Rounded MT Bold" panose="020F0704030504030204" pitchFamily="34" charset="0"/>
              </a:rPr>
              <a:t>táblán belüli kezelési egységek detektálása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600" dirty="0">
                <a:solidFill>
                  <a:srgbClr val="23732B"/>
                </a:solidFill>
                <a:latin typeface="Arial Rounded MT Bold" panose="020F0704030504030204" pitchFamily="34" charset="0"/>
              </a:rPr>
              <a:t> </a:t>
            </a:r>
            <a:r>
              <a:rPr lang="hu-HU" sz="1600" dirty="0" smtClean="0">
                <a:solidFill>
                  <a:srgbClr val="23732B"/>
                </a:solidFill>
                <a:latin typeface="Arial Rounded MT Bold" panose="020F0704030504030204" pitchFamily="34" charset="0"/>
              </a:rPr>
              <a:t>növény fejlődésének nyomon követése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sz="1600" dirty="0">
                <a:solidFill>
                  <a:srgbClr val="23732B"/>
                </a:solidFill>
                <a:latin typeface="Arial Rounded MT Bold" panose="020F0704030504030204" pitchFamily="34" charset="0"/>
              </a:rPr>
              <a:t> </a:t>
            </a:r>
            <a:r>
              <a:rPr lang="hu-HU" sz="1600" dirty="0" smtClean="0">
                <a:solidFill>
                  <a:srgbClr val="23732B"/>
                </a:solidFill>
                <a:latin typeface="Arial Rounded MT Bold" panose="020F0704030504030204" pitchFamily="34" charset="0"/>
              </a:rPr>
              <a:t>fejlődési eltérések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sz="1600" dirty="0">
                <a:solidFill>
                  <a:srgbClr val="23732B"/>
                </a:solidFill>
                <a:latin typeface="Arial Rounded MT Bold" panose="020F0704030504030204" pitchFamily="34" charset="0"/>
              </a:rPr>
              <a:t> </a:t>
            </a:r>
            <a:r>
              <a:rPr lang="hu-HU" sz="1600" dirty="0" smtClean="0">
                <a:solidFill>
                  <a:srgbClr val="23732B"/>
                </a:solidFill>
                <a:latin typeface="Arial Rounded MT Bold" panose="020F0704030504030204" pitchFamily="34" charset="0"/>
              </a:rPr>
              <a:t>klorofil tartalom, nitrogén ellátás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sz="1600" dirty="0">
                <a:solidFill>
                  <a:srgbClr val="23732B"/>
                </a:solidFill>
                <a:latin typeface="Arial Rounded MT Bold" panose="020F0704030504030204" pitchFamily="34" charset="0"/>
              </a:rPr>
              <a:t> </a:t>
            </a:r>
            <a:r>
              <a:rPr lang="hu-HU" sz="1600" dirty="0" smtClean="0">
                <a:solidFill>
                  <a:srgbClr val="23732B"/>
                </a:solidFill>
                <a:latin typeface="Arial Rounded MT Bold" panose="020F0704030504030204" pitchFamily="34" charset="0"/>
              </a:rPr>
              <a:t>kártevők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sz="1600" dirty="0">
                <a:solidFill>
                  <a:srgbClr val="23732B"/>
                </a:solidFill>
                <a:latin typeface="Arial Rounded MT Bold" panose="020F0704030504030204" pitchFamily="34" charset="0"/>
              </a:rPr>
              <a:t> </a:t>
            </a:r>
            <a:r>
              <a:rPr lang="hu-HU" sz="1600" dirty="0" smtClean="0">
                <a:solidFill>
                  <a:srgbClr val="23732B"/>
                </a:solidFill>
                <a:latin typeface="Arial Rounded MT Bold" panose="020F0704030504030204" pitchFamily="34" charset="0"/>
              </a:rPr>
              <a:t>stressz hatások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sz="1600" dirty="0" smtClean="0">
                <a:solidFill>
                  <a:srgbClr val="23732B"/>
                </a:solidFill>
                <a:latin typeface="Arial Rounded MT Bold" panose="020F0704030504030204" pitchFamily="34" charset="0"/>
              </a:rPr>
              <a:t> kárbecslés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sz="1600" dirty="0" smtClean="0">
                <a:solidFill>
                  <a:srgbClr val="23732B"/>
                </a:solidFill>
                <a:latin typeface="Arial Rounded MT Bold" panose="020F0704030504030204" pitchFamily="34" charset="0"/>
              </a:rPr>
              <a:t>….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hu-HU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4714876" y="2000240"/>
            <a:ext cx="5162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Képfeldolgozáshoz szükséges ismeretek:</a:t>
            </a:r>
          </a:p>
          <a:p>
            <a:endParaRPr lang="hu-HU" sz="1600" u="sng" dirty="0" smtClean="0">
              <a:solidFill>
                <a:schemeClr val="accent2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600" dirty="0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Távérzékelés, térinformatika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600" dirty="0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Képelemzés (több  eljárás együttese)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600" dirty="0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Biológia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600" dirty="0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Precíziós gépek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600" dirty="0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Területi adottságok </a:t>
            </a:r>
          </a:p>
          <a:p>
            <a:r>
              <a:rPr lang="hu-HU" sz="1600" dirty="0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endParaRPr lang="hu-HU" sz="1600" dirty="0">
              <a:solidFill>
                <a:schemeClr val="accent2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500430" y="4000504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Lehetséges hatásai a döntéshozatalban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u-HU" sz="1600" dirty="0" smtClean="0">
              <a:solidFill>
                <a:schemeClr val="tx2"/>
              </a:solidFill>
              <a:latin typeface="Arial Rounded MT Bold" panose="020F07040305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60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Költség csökkentés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60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Környezetbarát művelés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60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Eredményesség  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60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Fenntartható gazdálkodás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u-HU" sz="16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u-HU" sz="16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u-HU" sz="1600" dirty="0"/>
          </a:p>
        </p:txBody>
      </p:sp>
      <p:sp>
        <p:nvSpPr>
          <p:cNvPr id="10" name="Balra-jobbra-felfelé nyíl 9"/>
          <p:cNvSpPr/>
          <p:nvPr/>
        </p:nvSpPr>
        <p:spPr>
          <a:xfrm rot="2701890">
            <a:off x="3563562" y="3280752"/>
            <a:ext cx="945306" cy="368382"/>
          </a:xfrm>
          <a:prstGeom prst="leftRigh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Tartalom hely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5720" y="4153040"/>
            <a:ext cx="2578500" cy="270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artalom helye 2"/>
          <p:cNvSpPr txBox="1">
            <a:spLocks/>
          </p:cNvSpPr>
          <p:nvPr/>
        </p:nvSpPr>
        <p:spPr bwMode="auto">
          <a:xfrm>
            <a:off x="3143240" y="5857892"/>
            <a:ext cx="578647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6858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hu-H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Szállunk rendelkezésükre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107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6753225" y="241300"/>
            <a:ext cx="22828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Bemutatkozás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23850" y="1268413"/>
            <a:ext cx="84963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Cégünk 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szolgáltatásainak körét egy új technológiai eljárás, a robotrepülő nyújtotta lehetőség felhasználásával geodéziai pontosságú légi fotózással és légifotók kiértékelésével bővítette.  Ez a technológia az eddiginél gyorsabb, megbízhatóbb és a mindenkori állapotot pontosan tükröző eredményt produkál rövid időn belül.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28662" y="2285992"/>
            <a:ext cx="6984933" cy="2963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79" name="Kép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21182">
            <a:off x="5737225" y="5084763"/>
            <a:ext cx="942975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428596" y="5143512"/>
            <a:ext cx="84963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Komplex rendszer: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</a:t>
            </a:r>
            <a:r>
              <a:rPr lang="hu-H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Légijármű</a:t>
            </a: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RGB – NIR – INFRA – MULTSPEKRÁLIS kamerák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Repülés tervezés		le és felszállóhely, átfedés, magasság, stb..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Kiértékelés		fotogrammetria, mezőgazdaság, egyéb..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107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5857884" y="214290"/>
            <a:ext cx="31178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felmérés alapelve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46038" y="1196975"/>
            <a:ext cx="9134475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felmérés alapvetően két részből áll</a:t>
            </a: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helyszínen történő felmérés a robotrepülővel és a felmérés azonnali, gyors kiértékelése,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irodában történő részletes kiértékelés.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5400000">
            <a:off x="902355" y="2239412"/>
            <a:ext cx="3214709" cy="430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zövegdoboz 7"/>
          <p:cNvSpPr txBox="1"/>
          <p:nvPr/>
        </p:nvSpPr>
        <p:spPr>
          <a:xfrm>
            <a:off x="4714876" y="2428868"/>
            <a:ext cx="4176712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helyszínen történő felmérést megelőzően lehetőség van az úgynevezett 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repülési terv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előzetes elkészítésére, de akár az adott körülményekhez igazodva (helyi akadályok, aktuális szélviszonyok, stb…) azonnali módosítás vagy új repülési terv is készíthető.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5580112" y="260648"/>
            <a:ext cx="319856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Kamera spektrumok</a:t>
            </a:r>
            <a:endParaRPr lang="hu-H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468313" y="1157288"/>
            <a:ext cx="8429625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Alkalmazható kamerák, kamera spektrumok</a:t>
            </a:r>
            <a:endParaRPr lang="hu-H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0" name="Téglalap 29"/>
          <p:cNvSpPr/>
          <p:nvPr/>
        </p:nvSpPr>
        <p:spPr>
          <a:xfrm>
            <a:off x="7329488" y="5373688"/>
            <a:ext cx="236537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6" name="Kép 5" descr="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988840"/>
            <a:ext cx="2552966" cy="1483990"/>
          </a:xfrm>
          <a:prstGeom prst="rect">
            <a:avLst/>
          </a:prstGeom>
        </p:spPr>
      </p:pic>
      <p:pic>
        <p:nvPicPr>
          <p:cNvPr id="7" name="Kép 6" descr="NI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988840"/>
            <a:ext cx="2520280" cy="1489542"/>
          </a:xfrm>
          <a:prstGeom prst="rect">
            <a:avLst/>
          </a:prstGeom>
        </p:spPr>
      </p:pic>
      <p:pic>
        <p:nvPicPr>
          <p:cNvPr id="9" name="Kép 8" descr="Mult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988840"/>
            <a:ext cx="2730881" cy="1584176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500034" y="3714752"/>
            <a:ext cx="2520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RGB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kamera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Normál  felvételekhez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Fotogrammetria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3419872" y="3717032"/>
            <a:ext cx="25922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kamera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Közeli infravörös tartományban működő kamera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Nedvesség, vegetáció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6228184" y="3717032"/>
            <a:ext cx="25922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multiSPEC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kamera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külön – külön érzékelővel működő kamera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Mezőgazdaság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5715008" y="285728"/>
            <a:ext cx="319856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Kamera spektrumok</a:t>
            </a:r>
            <a:endParaRPr lang="hu-H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32" y="1357298"/>
            <a:ext cx="5338183" cy="226691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31945" y="3537834"/>
            <a:ext cx="2658086" cy="310465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701528" y="3612621"/>
            <a:ext cx="2675629" cy="3043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LHKL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8313" y="1268413"/>
            <a:ext cx="4175125" cy="1800225"/>
          </a:xfrm>
        </p:spPr>
        <p:txBody>
          <a:bodyPr rtlCol="0">
            <a:normAutofit/>
          </a:bodyPr>
          <a:lstStyle/>
          <a:p>
            <a:pPr fontAlgn="auto"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hu-H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fontAlgn="auto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hu-H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u-HU" dirty="0" smtClean="0"/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u-HU" dirty="0" smtClean="0"/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u-HU" dirty="0" smtClean="0"/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u-HU" dirty="0" smtClean="0"/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u-HU" dirty="0" smtClean="0"/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u-HU" dirty="0" smtClean="0"/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dirty="0"/>
          </a:p>
        </p:txBody>
      </p:sp>
      <p:pic>
        <p:nvPicPr>
          <p:cNvPr id="9220" name="Kép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107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4500563" y="333375"/>
            <a:ext cx="4392612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Megbízhatóság –pontosság</a:t>
            </a:r>
          </a:p>
        </p:txBody>
      </p:sp>
      <p:sp>
        <p:nvSpPr>
          <p:cNvPr id="6" name="Téglalap 5"/>
          <p:cNvSpPr/>
          <p:nvPr/>
        </p:nvSpPr>
        <p:spPr>
          <a:xfrm>
            <a:off x="4429124" y="4286256"/>
            <a:ext cx="4319588" cy="203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Illesztő pontok megbízhatósága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Hálózati koordináta megbízhatóságok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Helyi hálózat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EOV hálózat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RTK - GPS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Illesztőpontok kiválasztása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latin typeface="+mn-lt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39750" y="1196975"/>
            <a:ext cx="474663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Repülési magasság </a:t>
            </a:r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</a:t>
            </a:r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terepi felbontás </a:t>
            </a:r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kamera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</a:t>
            </a:r>
            <a:endParaRPr lang="hu-H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RGB mérőkamera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80 méter </a:t>
            </a: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-    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2.5 </a:t>
            </a: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cm / pixel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100 méter </a:t>
            </a: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   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3.1 cm / pixel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150 méter </a:t>
            </a: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   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4.6 cm / </a:t>
            </a: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pixel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NIR kamera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150 méter -    6.0 cm / pixel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200 méter -  20.0 cm / pixel		 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latin typeface="+mn-lt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571472" y="4286256"/>
            <a:ext cx="36750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Képek megbízhatósága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Képhibák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Képvándorlás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</a:t>
            </a: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Elrajzolás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Fényviszonyok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Kiegyenlítés - képösszefűzés  </a:t>
            </a:r>
          </a:p>
        </p:txBody>
      </p:sp>
      <p:sp>
        <p:nvSpPr>
          <p:cNvPr id="11" name="Téglalap 10"/>
          <p:cNvSpPr/>
          <p:nvPr/>
        </p:nvSpPr>
        <p:spPr>
          <a:xfrm>
            <a:off x="5214942" y="1357298"/>
            <a:ext cx="30602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TÉNYLEGESEN MILYEN PONTOSSÁGRA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VAN SZÜKSÉGÜNK?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6732588" y="260350"/>
            <a:ext cx="21399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Képfelbontás</a:t>
            </a:r>
          </a:p>
        </p:txBody>
      </p:sp>
      <p:sp>
        <p:nvSpPr>
          <p:cNvPr id="30" name="Téglalap 29"/>
          <p:cNvSpPr/>
          <p:nvPr/>
        </p:nvSpPr>
        <p:spPr>
          <a:xfrm>
            <a:off x="2341563" y="6400800"/>
            <a:ext cx="39306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RGB kamerával, 100 méter magasságból</a:t>
            </a:r>
          </a:p>
        </p:txBody>
      </p:sp>
      <p:pic>
        <p:nvPicPr>
          <p:cNvPr id="16390" name="Kép 6" descr="Közep_fesz_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285860"/>
            <a:ext cx="7303498" cy="508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6732588" y="260350"/>
            <a:ext cx="21399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Képfelbontás</a:t>
            </a:r>
          </a:p>
        </p:txBody>
      </p:sp>
      <p:sp>
        <p:nvSpPr>
          <p:cNvPr id="30" name="Téglalap 29"/>
          <p:cNvSpPr/>
          <p:nvPr/>
        </p:nvSpPr>
        <p:spPr>
          <a:xfrm>
            <a:off x="2341563" y="6400800"/>
            <a:ext cx="3985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NIR 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kamerával, </a:t>
            </a: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160 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méter magasságból</a:t>
            </a:r>
          </a:p>
        </p:txBody>
      </p:sp>
      <p:pic>
        <p:nvPicPr>
          <p:cNvPr id="7" name="Tartalom hely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5973" y="1357298"/>
            <a:ext cx="6145051" cy="476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6357950" y="357166"/>
            <a:ext cx="249299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Együttműködés</a:t>
            </a:r>
            <a:endParaRPr lang="hu-H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428596" y="1285860"/>
            <a:ext cx="835824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FELMÉRÉS – FELDOLGOZÁS - ÉRTELMEZÉS</a:t>
            </a:r>
          </a:p>
          <a:p>
            <a:pPr algn="just"/>
            <a:r>
              <a:rPr lang="hu-HU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hu-H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Repülés</a:t>
            </a:r>
          </a:p>
          <a:p>
            <a:pPr algn="just"/>
            <a:r>
              <a:rPr lang="hu-H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Képek összefűzése – ortofotó készítés</a:t>
            </a:r>
          </a:p>
          <a:p>
            <a:pPr algn="just"/>
            <a:r>
              <a:rPr lang="hu-H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Spektrális elemzés</a:t>
            </a:r>
          </a:p>
          <a:p>
            <a:pPr algn="just"/>
            <a:r>
              <a:rPr lang="hu-H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Tematikus információk exportálása térinformatikai rendszerbe</a:t>
            </a:r>
          </a:p>
          <a:p>
            <a:pPr algn="just"/>
            <a:r>
              <a:rPr lang="hu-H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Adatbázis  </a:t>
            </a:r>
          </a:p>
          <a:p>
            <a:pPr algn="just"/>
            <a:r>
              <a:rPr lang="hu-H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/>
            <a:r>
              <a:rPr lang="hu-H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EREDMÉN TÖBB SZAKIRÁNY EGYÜTTES MUNKÁJA !</a:t>
            </a:r>
          </a:p>
          <a:p>
            <a:pPr algn="just"/>
            <a:endParaRPr lang="hu-H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hu-H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Verőné Dr. Wojtaszek Malgorzata Asszony</a:t>
            </a:r>
          </a:p>
          <a:p>
            <a:pPr algn="just"/>
            <a:endParaRPr lang="hu-H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hu-H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hu-H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algn="just"/>
            <a:r>
              <a:rPr lang="hu-HU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hu-H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hu-HU" dirty="0">
              <a:solidFill>
                <a:prstClr val="black"/>
              </a:solidFill>
            </a:endParaRPr>
          </a:p>
          <a:p>
            <a:pPr algn="just"/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428992" y="49291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/>
              <a:t>Óbudai Egyetem, Alba Regia Műszaki Kar</a:t>
            </a:r>
            <a:br>
              <a:rPr lang="hu-HU" dirty="0" smtClean="0"/>
            </a:br>
            <a:r>
              <a:rPr lang="hu-HU" dirty="0" smtClean="0"/>
              <a:t>Geoinformatikai Intézet 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1774</TotalTime>
  <Words>563</Words>
  <Application>Microsoft Office PowerPoint</Application>
  <PresentationFormat>Diavetítés a képernyőre (4:3 oldalarány)</PresentationFormat>
  <Paragraphs>189</Paragraphs>
  <Slides>19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0" baseType="lpstr">
      <vt:lpstr>Office-téma</vt:lpstr>
      <vt:lpstr>1. dia</vt:lpstr>
      <vt:lpstr>2. dia</vt:lpstr>
      <vt:lpstr>3. dia</vt:lpstr>
      <vt:lpstr>4. dia</vt:lpstr>
      <vt:lpstr>5. dia</vt:lpstr>
      <vt:lpstr>LHKL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</vt:vector>
  </TitlesOfParts>
  <Company>HC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Szlifka Gábor</dc:creator>
  <cp:lastModifiedBy>Geo Szerviz</cp:lastModifiedBy>
  <cp:revision>269</cp:revision>
  <dcterms:created xsi:type="dcterms:W3CDTF">2015-01-04T08:27:36Z</dcterms:created>
  <dcterms:modified xsi:type="dcterms:W3CDTF">2017-09-29T04:22:20Z</dcterms:modified>
</cp:coreProperties>
</file>