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20" r:id="rId2"/>
    <p:sldId id="423" r:id="rId3"/>
    <p:sldId id="471" r:id="rId4"/>
    <p:sldId id="472" r:id="rId5"/>
    <p:sldId id="473" r:id="rId6"/>
    <p:sldId id="474" r:id="rId7"/>
    <p:sldId id="475" r:id="rId8"/>
    <p:sldId id="476" r:id="rId9"/>
    <p:sldId id="477" r:id="rId10"/>
    <p:sldId id="478" r:id="rId11"/>
    <p:sldId id="479" r:id="rId12"/>
    <p:sldId id="480" r:id="rId13"/>
    <p:sldId id="481" r:id="rId14"/>
    <p:sldId id="482" r:id="rId15"/>
    <p:sldId id="483" r:id="rId16"/>
    <p:sldId id="484" r:id="rId17"/>
    <p:sldId id="485" r:id="rId18"/>
    <p:sldId id="305" r:id="rId19"/>
  </p:sldIdLst>
  <p:sldSz cx="9144000" cy="6858000" type="screen4x3"/>
  <p:notesSz cx="6858000" cy="9947275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BB942E0F-C15F-4E5E-8637-0C909D620B3A}">
          <p14:sldIdLst>
            <p14:sldId id="420"/>
            <p14:sldId id="423"/>
            <p14:sldId id="471"/>
            <p14:sldId id="472"/>
            <p14:sldId id="473"/>
            <p14:sldId id="474"/>
            <p14:sldId id="475"/>
            <p14:sldId id="476"/>
            <p14:sldId id="477"/>
            <p14:sldId id="478"/>
            <p14:sldId id="479"/>
            <p14:sldId id="480"/>
            <p14:sldId id="481"/>
            <p14:sldId id="482"/>
            <p14:sldId id="483"/>
            <p14:sldId id="484"/>
            <p14:sldId id="485"/>
          </p14:sldIdLst>
        </p14:section>
        <p14:section name="Névtelen szakasz" id="{3FFD9721-6321-40DD-9BC0-E365997DA56F}">
          <p14:sldIdLst>
            <p14:sldId id="30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Téma alapján készült stílus 2 – 5. jelölőszín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éma alapján készült stílus 2 – 6. jelölőszín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ötét stílus 1 – 5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922" autoAdjust="0"/>
  </p:normalViewPr>
  <p:slideViewPr>
    <p:cSldViewPr>
      <p:cViewPr>
        <p:scale>
          <a:sx n="107" d="100"/>
          <a:sy n="107" d="100"/>
        </p:scale>
        <p:origin x="-109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0" d="100"/>
          <a:sy n="60" d="100"/>
        </p:scale>
        <p:origin x="-2394" y="360"/>
      </p:cViewPr>
      <p:guideLst>
        <p:guide orient="horz" pos="3134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42476-F8F8-4630-A8A5-22448C7DED32}" type="datetimeFigureOut">
              <a:rPr lang="hu-HU" smtClean="0"/>
              <a:pPr/>
              <a:t>2017.09.28.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E9F53-DE52-4F65-A6BE-5EC96056937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3366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A6B671-E8BF-403B-B93B-5F60E4C70DD3}" type="datetimeFigureOut">
              <a:rPr lang="hu-HU"/>
              <a:pPr>
                <a:defRPr/>
              </a:pPr>
              <a:t>2017.09.28.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2A85973-2D41-49EC-A391-336042C6ECF3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49213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87624" y="2130425"/>
            <a:ext cx="7270576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870CFF19-F1DE-4D09-9D41-FA697760FAD8}" type="datetimeFigureOut">
              <a:rPr lang="hu-HU"/>
              <a:pPr>
                <a:defRPr/>
              </a:pPr>
              <a:t>2017.09.28.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8104A40B-2459-4F89-8608-9788C3E2A6CA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75637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AFB2D-CD4B-4864-8CFE-D79787EE8498}" type="datetimeFigureOut">
              <a:rPr lang="hu-HU"/>
              <a:pPr>
                <a:defRPr/>
              </a:pPr>
              <a:t>2017.09.28.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B584B-7CEC-44EF-BC7A-DA84320B1535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34366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CF04D-E9ED-48EB-ABDB-A60C7B74DC70}" type="datetimeFigureOut">
              <a:rPr lang="hu-HU"/>
              <a:pPr>
                <a:defRPr/>
              </a:pPr>
              <a:t>2017.09.28.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1715F-5006-47CC-B92F-D38B2918BDE4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337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1A52E-A3E3-41F6-8F38-8D62E146A65B}" type="datetimeFigureOut">
              <a:rPr lang="hu-HU"/>
              <a:pPr>
                <a:defRPr/>
              </a:pPr>
              <a:t>2017.09.28.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550AC-D319-4D98-A6B2-6BA3D6087219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0177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83A72-0827-484C-957C-FF49129AF1D8}" type="datetimeFigureOut">
              <a:rPr lang="hu-HU"/>
              <a:pPr>
                <a:defRPr/>
              </a:pPr>
              <a:t>2017.09.28.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817BA-0FCF-415F-BBCD-EE46285614AE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941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99592" y="1600200"/>
            <a:ext cx="381642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04048" y="1600200"/>
            <a:ext cx="36827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9F7BA-5D49-42F5-9CC3-0F26D1B1EFA6}" type="datetimeFigureOut">
              <a:rPr lang="hu-HU"/>
              <a:pPr>
                <a:defRPr/>
              </a:pPr>
              <a:t>2017.09.28.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013BB-7F3B-404E-AD69-4979A713AA7D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9156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27584" y="2174875"/>
            <a:ext cx="38884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004048" y="2174875"/>
            <a:ext cx="36827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1B062-EC04-4048-B644-1B67945F3B38}" type="datetimeFigureOut">
              <a:rPr lang="hu-HU"/>
              <a:pPr>
                <a:defRPr/>
              </a:pPr>
              <a:t>2017.09.28.</a:t>
            </a:fld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9C620-05C5-4126-83F0-F475938CEF38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0607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56207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59DEE-BC7D-4463-9EB4-D424D341E0B2}" type="datetimeFigureOut">
              <a:rPr lang="hu-HU"/>
              <a:pPr>
                <a:defRPr/>
              </a:pPr>
              <a:t>2017.09.28.</a:t>
            </a:fld>
            <a:endParaRPr lang="hu-HU" dirty="0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9BD0D-72B4-45CC-9C56-D5CA2F425C0D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2367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AF55D-6BB0-410E-8619-8FB03C64BD94}" type="datetimeFigureOut">
              <a:rPr lang="hu-HU"/>
              <a:pPr>
                <a:defRPr/>
              </a:pPr>
              <a:t>2017.09.28.</a:t>
            </a:fld>
            <a:endParaRPr lang="hu-HU" dirty="0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8D9AE-83FA-45BA-AF5E-EBFE7B8F1E54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Szövegdoboz 11"/>
          <p:cNvSpPr txBox="1">
            <a:spLocks noChangeArrowheads="1"/>
          </p:cNvSpPr>
          <p:nvPr userDrawn="1"/>
        </p:nvSpPr>
        <p:spPr bwMode="auto">
          <a:xfrm>
            <a:off x="3148898" y="6443489"/>
            <a:ext cx="28797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 err="1">
                <a:solidFill>
                  <a:srgbClr val="0A54A6"/>
                </a:solidFill>
              </a:rPr>
              <a:t>www.amk.uni-obuda.hu</a:t>
            </a:r>
            <a:endParaRPr lang="hu-HU" altLang="hu-HU" sz="1800" b="1" dirty="0">
              <a:solidFill>
                <a:srgbClr val="0A54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0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DE78D-975D-482E-B009-423EB0D80636}" type="datetimeFigureOut">
              <a:rPr lang="hu-HU"/>
              <a:pPr>
                <a:defRPr/>
              </a:pPr>
              <a:t>2017.09.28.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CD4C2-E6AF-40BA-8108-30E007446FF3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41562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B3CC2-7B8A-4EAF-A011-903901022E8A}" type="datetimeFigureOut">
              <a:rPr lang="hu-HU"/>
              <a:pPr>
                <a:defRPr/>
              </a:pPr>
              <a:t>2017.09.28.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C770F-B890-40D6-B56A-B18B940A8079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2159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971550" y="274638"/>
            <a:ext cx="77152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971550" y="1600200"/>
            <a:ext cx="7715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E94C18-E095-4691-AAD1-35A6F32CCD4F}" type="datetimeFigureOut">
              <a:rPr lang="hu-HU"/>
              <a:pPr>
                <a:defRPr/>
              </a:pPr>
              <a:t>2017.09.28.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509336-00B1-4544-9A18-A98BB7595635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7" name="Szövegdoboz 11"/>
          <p:cNvSpPr txBox="1">
            <a:spLocks noChangeArrowheads="1"/>
          </p:cNvSpPr>
          <p:nvPr userDrawn="1"/>
        </p:nvSpPr>
        <p:spPr bwMode="auto">
          <a:xfrm>
            <a:off x="3347864" y="6443489"/>
            <a:ext cx="28797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 err="1">
                <a:solidFill>
                  <a:srgbClr val="0A54A6"/>
                </a:solidFill>
              </a:rPr>
              <a:t>www.amk.uni-obuda.hu</a:t>
            </a:r>
            <a:endParaRPr lang="hu-HU" altLang="hu-HU" sz="1800" b="1" dirty="0">
              <a:solidFill>
                <a:srgbClr val="0A54A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70C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0C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0C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0C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0C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wmf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emf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amk.uni-obuda.hu/" TargetMode="External"/><Relationship Id="rId5" Type="http://schemas.openxmlformats.org/officeDocument/2006/relationships/hyperlink" Target="http://geo.amk.uni-obuda.hu/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-9627"/>
            <a:ext cx="683568" cy="840821"/>
          </a:xfrm>
          <a:prstGeom prst="rect">
            <a:avLst/>
          </a:prstGeom>
        </p:spPr>
      </p:pic>
      <p:pic>
        <p:nvPicPr>
          <p:cNvPr id="5" name="Picture 11" descr="cím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47" y="7937"/>
            <a:ext cx="1072541" cy="79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39552" y="1534891"/>
            <a:ext cx="8561387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b="1" dirty="0">
                <a:latin typeface="Arial" charset="0"/>
              </a:rPr>
              <a:t>Óbudai Egyetem Alba </a:t>
            </a:r>
            <a:r>
              <a:rPr lang="hu-HU" altLang="hu-HU" sz="2400" b="1" dirty="0" err="1">
                <a:latin typeface="Arial" charset="0"/>
              </a:rPr>
              <a:t>Regia</a:t>
            </a:r>
            <a:r>
              <a:rPr lang="hu-HU" altLang="hu-HU" sz="2400" b="1" dirty="0">
                <a:latin typeface="Arial" charset="0"/>
              </a:rPr>
              <a:t> Műszaki Kar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b="1" dirty="0" err="1">
                <a:latin typeface="Arial" charset="0"/>
              </a:rPr>
              <a:t>Geoinformatikai</a:t>
            </a:r>
            <a:r>
              <a:rPr lang="hu-HU" altLang="hu-HU" sz="2400" b="1" dirty="0">
                <a:latin typeface="Arial" charset="0"/>
              </a:rPr>
              <a:t> Intézet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28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3600" b="1" dirty="0">
                <a:latin typeface="Arial" charset="0"/>
              </a:rPr>
              <a:t>A fotogrammetria és távérzékelés oktatása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3600" b="1" dirty="0">
                <a:latin typeface="Arial" charset="0"/>
              </a:rPr>
              <a:t>a székesfehérvári </a:t>
            </a:r>
            <a:r>
              <a:rPr lang="hu-HU" altLang="hu-HU" sz="3600" b="1" dirty="0" err="1">
                <a:latin typeface="Arial" charset="0"/>
              </a:rPr>
              <a:t>GEO-ban</a:t>
            </a:r>
            <a:r>
              <a:rPr lang="hu-HU" altLang="hu-HU" dirty="0">
                <a:latin typeface="Arial" charset="0"/>
              </a:rPr>
              <a:t> </a:t>
            </a:r>
            <a:r>
              <a:rPr lang="hu-HU" altLang="hu-HU" sz="4400" dirty="0">
                <a:latin typeface="Arial" charset="0"/>
              </a:rPr>
              <a:t/>
            </a:r>
            <a:br>
              <a:rPr lang="hu-HU" altLang="hu-HU" sz="4400" dirty="0">
                <a:latin typeface="Arial" charset="0"/>
              </a:rPr>
            </a:br>
            <a:r>
              <a:rPr lang="hu-HU" altLang="hu-HU" sz="2800" dirty="0">
                <a:latin typeface="Arial" charset="0"/>
              </a:rPr>
              <a:t/>
            </a:r>
            <a:br>
              <a:rPr lang="hu-HU" altLang="hu-HU" sz="2800" dirty="0">
                <a:latin typeface="Arial" charset="0"/>
              </a:rPr>
            </a:br>
            <a:endParaRPr lang="hu-HU" altLang="hu-HU" sz="1800" dirty="0">
              <a:latin typeface="Arial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343025" y="5373688"/>
            <a:ext cx="7045325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hu-HU" altLang="hu-HU" sz="2400" b="1">
                <a:latin typeface="Arial" charset="0"/>
              </a:rPr>
              <a:t>1. Légifotó Nap, Szeged, 2017. szeptember 29.</a:t>
            </a:r>
            <a:endParaRPr lang="hu-HU" altLang="hu-HU" sz="2400"/>
          </a:p>
        </p:txBody>
      </p:sp>
    </p:spTree>
    <p:extLst>
      <p:ext uri="{BB962C8B-B14F-4D97-AF65-F5344CB8AC3E}">
        <p14:creationId xmlns:p14="http://schemas.microsoft.com/office/powerpoint/2010/main" val="2005084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cím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47" y="7937"/>
            <a:ext cx="1072541" cy="79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-9627"/>
            <a:ext cx="683568" cy="840821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06960" y="149173"/>
            <a:ext cx="65534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 dirty="0" smtClean="0">
                <a:latin typeface="Arial" charset="0"/>
              </a:rPr>
              <a:t>Műszerezettség - </a:t>
            </a:r>
            <a:r>
              <a:rPr lang="hu-HU" altLang="hu-HU" sz="2800" b="1" dirty="0">
                <a:latin typeface="Arial" charset="0"/>
              </a:rPr>
              <a:t>analitikus műszerek</a:t>
            </a:r>
          </a:p>
        </p:txBody>
      </p:sp>
      <p:pic>
        <p:nvPicPr>
          <p:cNvPr id="5" name="Picture 5" descr="Analpr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94" y="1186552"/>
            <a:ext cx="3671887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STECO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372" y="861031"/>
            <a:ext cx="4097337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92627" y="3821907"/>
            <a:ext cx="111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>
                <a:latin typeface="Arial" charset="0"/>
              </a:rPr>
              <a:t>Analpret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195736" y="5550693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latin typeface="Arial" charset="0"/>
              </a:rPr>
              <a:t>SD 2000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173413" y="795923"/>
            <a:ext cx="1543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latin typeface="Arial" charset="0"/>
              </a:rPr>
              <a:t>STECO 1818</a:t>
            </a:r>
          </a:p>
        </p:txBody>
      </p:sp>
      <p:pic>
        <p:nvPicPr>
          <p:cNvPr id="12" name="Kép 7" descr="S63001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86" y="3642927"/>
            <a:ext cx="4267200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665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cím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47" y="7937"/>
            <a:ext cx="1072541" cy="79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-9627"/>
            <a:ext cx="683568" cy="840821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94276" y="149173"/>
            <a:ext cx="66661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 dirty="0" smtClean="0">
                <a:latin typeface="Arial" charset="0"/>
              </a:rPr>
              <a:t>Műszerezettség - </a:t>
            </a:r>
            <a:r>
              <a:rPr lang="hu-HU" altLang="hu-HU" sz="2800" b="1" dirty="0">
                <a:latin typeface="Arial" charset="0"/>
              </a:rPr>
              <a:t>digitális </a:t>
            </a:r>
            <a:r>
              <a:rPr lang="hu-HU" altLang="hu-HU" sz="2800" b="1" dirty="0" smtClean="0">
                <a:latin typeface="Arial" charset="0"/>
              </a:rPr>
              <a:t>„műszerek”</a:t>
            </a:r>
            <a:endParaRPr lang="hu-HU" altLang="hu-HU" sz="2800" b="1" dirty="0">
              <a:latin typeface="Arial" charset="0"/>
            </a:endParaRPr>
          </a:p>
        </p:txBody>
      </p:sp>
      <p:pic>
        <p:nvPicPr>
          <p:cNvPr id="5" name="Picture 5" descr="DIAP_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8" y="1014550"/>
            <a:ext cx="2032329" cy="305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VP_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208" y="831194"/>
            <a:ext cx="3635375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DVP_r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453" y="831194"/>
            <a:ext cx="1957388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Intergrap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735" y="4365104"/>
            <a:ext cx="3313113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LP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57563"/>
            <a:ext cx="2089150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92485" y="4071281"/>
            <a:ext cx="73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latin typeface="Arial" charset="0"/>
              </a:rPr>
              <a:t>DIAP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987824" y="3972006"/>
            <a:ext cx="131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 err="1">
                <a:latin typeface="Arial" charset="0"/>
              </a:rPr>
              <a:t>Intergraph</a:t>
            </a:r>
            <a:endParaRPr lang="hu-HU" altLang="hu-HU" sz="1800" b="1" dirty="0">
              <a:latin typeface="Arial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7038975" y="5466035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latin typeface="Arial" charset="0"/>
              </a:rPr>
              <a:t>LPS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421579" y="831194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latin typeface="Arial" charset="0"/>
              </a:rPr>
              <a:t>DVP</a:t>
            </a:r>
          </a:p>
        </p:txBody>
      </p:sp>
    </p:spTree>
    <p:extLst>
      <p:ext uri="{BB962C8B-B14F-4D97-AF65-F5344CB8AC3E}">
        <p14:creationId xmlns:p14="http://schemas.microsoft.com/office/powerpoint/2010/main" val="2848999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cím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47" y="7937"/>
            <a:ext cx="1072541" cy="79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-9627"/>
            <a:ext cx="683568" cy="840821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35696" y="29292"/>
            <a:ext cx="2376487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800" b="1" dirty="0">
                <a:latin typeface="Arial" charset="0"/>
              </a:rPr>
              <a:t>Szoftverek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55650" y="1196975"/>
            <a:ext cx="4330700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hu-HU" altLang="hu-HU" sz="1800" b="1">
                <a:latin typeface="Arial" charset="0"/>
              </a:rPr>
              <a:t>Saját fejlesztésű programok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1800" b="1">
                <a:latin typeface="Arial" charset="0"/>
              </a:rPr>
              <a:t>AP 32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1800" b="1">
                <a:latin typeface="Arial" charset="0"/>
              </a:rPr>
              <a:t>Photomodeller Scanner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1800" b="1">
                <a:latin typeface="Arial" charset="0"/>
              </a:rPr>
              <a:t>DAT/EM Summit Evolution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1800" b="1">
                <a:latin typeface="Arial" charset="0"/>
              </a:rPr>
              <a:t>Leica LPS</a:t>
            </a:r>
          </a:p>
          <a:p>
            <a:pPr eaLnBrk="1" hangingPunct="1">
              <a:lnSpc>
                <a:spcPct val="90000"/>
              </a:lnSpc>
            </a:pPr>
            <a:r>
              <a:rPr lang="hu-HU" altLang="zh-CN" sz="1800" b="1">
                <a:latin typeface="Arial" charset="0"/>
              </a:rPr>
              <a:t>DVP 5.5 (6 pld), 7.2 (5 pld)</a:t>
            </a:r>
          </a:p>
          <a:p>
            <a:pPr eaLnBrk="1" hangingPunct="1">
              <a:lnSpc>
                <a:spcPct val="90000"/>
              </a:lnSpc>
            </a:pPr>
            <a:r>
              <a:rPr lang="hu-HU" altLang="zh-CN" sz="1800" b="1">
                <a:latin typeface="Arial" charset="0"/>
              </a:rPr>
              <a:t>Rolleimetric MSR, CDW</a:t>
            </a:r>
          </a:p>
          <a:p>
            <a:pPr eaLnBrk="1" hangingPunct="1">
              <a:lnSpc>
                <a:spcPct val="90000"/>
              </a:lnSpc>
            </a:pPr>
            <a:r>
              <a:rPr lang="hu-HU" altLang="zh-CN" sz="1800" b="1">
                <a:latin typeface="Arial" charset="0"/>
              </a:rPr>
              <a:t>Quicksurf</a:t>
            </a:r>
          </a:p>
          <a:p>
            <a:pPr eaLnBrk="1" hangingPunct="1">
              <a:lnSpc>
                <a:spcPct val="90000"/>
              </a:lnSpc>
            </a:pPr>
            <a:r>
              <a:rPr lang="hu-HU" altLang="zh-CN" sz="1800" b="1">
                <a:latin typeface="Arial" charset="0"/>
              </a:rPr>
              <a:t>Idrisi Taiga</a:t>
            </a:r>
          </a:p>
          <a:p>
            <a:pPr eaLnBrk="1" hangingPunct="1">
              <a:lnSpc>
                <a:spcPct val="90000"/>
              </a:lnSpc>
            </a:pPr>
            <a:r>
              <a:rPr lang="hu-HU" altLang="zh-CN" sz="1800" b="1">
                <a:latin typeface="Arial" charset="0"/>
              </a:rPr>
              <a:t>Erdas Imagine</a:t>
            </a:r>
          </a:p>
          <a:p>
            <a:pPr eaLnBrk="1" hangingPunct="1">
              <a:lnSpc>
                <a:spcPct val="90000"/>
              </a:lnSpc>
            </a:pPr>
            <a:r>
              <a:rPr lang="hu-HU" altLang="zh-CN" sz="1800" b="1">
                <a:latin typeface="Arial" charset="0"/>
              </a:rPr>
              <a:t>BINGO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1800" b="1">
                <a:latin typeface="Arial" charset="0"/>
              </a:rPr>
              <a:t>ENVI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1800" b="1">
                <a:latin typeface="Arial" charset="0"/>
              </a:rPr>
              <a:t>eCognition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557" y="4358071"/>
            <a:ext cx="242887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131" y="34465"/>
            <a:ext cx="2360613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505325"/>
            <a:ext cx="247967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344" y="2045084"/>
            <a:ext cx="3240088" cy="231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553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cím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47" y="7937"/>
            <a:ext cx="1072541" cy="79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-9627"/>
            <a:ext cx="683568" cy="840821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051720" y="151226"/>
            <a:ext cx="2874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 dirty="0">
                <a:latin typeface="Arial" charset="0"/>
              </a:rPr>
              <a:t>Szakdolgozatok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71451" y="1052736"/>
            <a:ext cx="46355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latin typeface="Arial" charset="0"/>
              </a:rPr>
              <a:t>Témakörök: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u-HU" altLang="hu-HU" sz="1800" b="1" dirty="0">
                <a:latin typeface="Arial" charset="0"/>
              </a:rPr>
              <a:t> építészeti fotogrammetria,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u-HU" altLang="hu-HU" sz="1800" b="1" dirty="0">
                <a:latin typeface="Arial" charset="0"/>
              </a:rPr>
              <a:t> műemlékfelmérés,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u-HU" altLang="hu-HU" sz="1800" b="1" dirty="0">
                <a:latin typeface="Arial" charset="0"/>
              </a:rPr>
              <a:t> régészeti fotogrammetria (földi és légi),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u-HU" altLang="hu-HU" sz="1800" b="1" dirty="0">
                <a:latin typeface="Arial" charset="0"/>
              </a:rPr>
              <a:t> mérnökgeodézia,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u-HU" altLang="hu-HU" sz="1800" b="1" dirty="0">
                <a:latin typeface="Arial" charset="0"/>
              </a:rPr>
              <a:t> nagyméretarányú felmérés,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u-HU" altLang="hu-HU" sz="1800" b="1" dirty="0">
                <a:latin typeface="Arial" charset="0"/>
              </a:rPr>
              <a:t> távérzékelés,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u-HU" altLang="hu-HU" sz="1800" b="1" dirty="0">
                <a:latin typeface="Arial" charset="0"/>
              </a:rPr>
              <a:t> </a:t>
            </a:r>
            <a:r>
              <a:rPr lang="hu-HU" altLang="hu-HU" sz="1800" b="1" dirty="0" err="1">
                <a:latin typeface="Arial" charset="0"/>
              </a:rPr>
              <a:t>UAV-k</a:t>
            </a:r>
            <a:r>
              <a:rPr lang="hu-HU" altLang="hu-HU" sz="1800" b="1" dirty="0">
                <a:latin typeface="Arial" charset="0"/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73016"/>
            <a:ext cx="3635375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DSC007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67060"/>
            <a:ext cx="252095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202" y="3717032"/>
            <a:ext cx="234315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803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cím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47" y="7937"/>
            <a:ext cx="1072541" cy="79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-9627"/>
            <a:ext cx="683568" cy="840821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051720" y="151226"/>
            <a:ext cx="2874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 dirty="0">
                <a:latin typeface="Arial" charset="0"/>
              </a:rPr>
              <a:t>Szakdolgozatok</a:t>
            </a: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908050"/>
            <a:ext cx="3960812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47" y="3933056"/>
            <a:ext cx="4959350" cy="226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995" y="3876675"/>
            <a:ext cx="252095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7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cím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47" y="7937"/>
            <a:ext cx="1072541" cy="79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-9627"/>
            <a:ext cx="683568" cy="840821"/>
          </a:xfrm>
          <a:prstGeom prst="rect">
            <a:avLst/>
          </a:prstGeom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115616" y="1335087"/>
            <a:ext cx="2116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>
                <a:latin typeface="Arial" charset="0"/>
              </a:rPr>
              <a:t>3D megjelenítés</a:t>
            </a:r>
          </a:p>
        </p:txBody>
      </p:sp>
      <p:pic>
        <p:nvPicPr>
          <p:cNvPr id="5" name="Picture 10" descr="Szfvár-3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47" y="2554616"/>
            <a:ext cx="4622236" cy="373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GEO-3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391" y="831194"/>
            <a:ext cx="4500563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Koll-3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9" y="3501008"/>
            <a:ext cx="3635375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051720" y="151226"/>
            <a:ext cx="2874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 dirty="0">
                <a:latin typeface="Arial" charset="0"/>
              </a:rPr>
              <a:t>Szakdolgozatok</a:t>
            </a:r>
          </a:p>
        </p:txBody>
      </p:sp>
    </p:spTree>
    <p:extLst>
      <p:ext uri="{BB962C8B-B14F-4D97-AF65-F5344CB8AC3E}">
        <p14:creationId xmlns:p14="http://schemas.microsoft.com/office/powerpoint/2010/main" val="3773672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cím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47" y="7937"/>
            <a:ext cx="1072541" cy="79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-9627"/>
            <a:ext cx="683568" cy="840821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98773" y="149639"/>
            <a:ext cx="253682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 dirty="0">
                <a:latin typeface="Arial" charset="0"/>
              </a:rPr>
              <a:t>UAV tesztelés</a:t>
            </a:r>
          </a:p>
        </p:txBody>
      </p:sp>
      <p:sp>
        <p:nvSpPr>
          <p:cNvPr id="5" name="Téglalap 9"/>
          <p:cNvSpPr>
            <a:spLocks noChangeArrowheads="1"/>
          </p:cNvSpPr>
          <p:nvPr/>
        </p:nvSpPr>
        <p:spPr bwMode="auto">
          <a:xfrm>
            <a:off x="880591" y="1651525"/>
            <a:ext cx="79216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2400" b="1" dirty="0"/>
              <a:t>Egy rendszer használhatóságának megismeréséhez első lépés az elérhető pontosság meghatározása.</a:t>
            </a:r>
          </a:p>
          <a:p>
            <a:pPr eaLnBrk="1" hangingPunct="1"/>
            <a:r>
              <a:rPr lang="hu-HU" altLang="hu-HU" sz="2400" b="1" dirty="0"/>
              <a:t> </a:t>
            </a:r>
          </a:p>
          <a:p>
            <a:pPr eaLnBrk="1" hangingPunct="1"/>
            <a:r>
              <a:rPr lang="hu-HU" altLang="hu-HU" sz="2400" b="1" dirty="0"/>
              <a:t>A gyártók megadnak paramétereket, de nem árt valós körülmények között is „kipróbálni”, hogy mit is tud a megvásárolt eszköz.</a:t>
            </a:r>
          </a:p>
          <a:p>
            <a:pPr eaLnBrk="1" hangingPunct="1"/>
            <a:endParaRPr lang="hu-HU" altLang="hu-HU" sz="2400" b="1" dirty="0"/>
          </a:p>
          <a:p>
            <a:pPr eaLnBrk="1" hangingPunct="1"/>
            <a:r>
              <a:rPr lang="hu-HU" altLang="hu-HU" sz="2400" b="1" dirty="0"/>
              <a:t>Fontos, hogy csak hiteles, mérésből származó pontossági adatokkal jellemezzük eszközeinket. 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3814391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cím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47" y="7937"/>
            <a:ext cx="1072541" cy="79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-9627"/>
            <a:ext cx="683568" cy="840821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07651" y="149639"/>
            <a:ext cx="253682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 dirty="0">
                <a:latin typeface="Arial" charset="0"/>
              </a:rPr>
              <a:t>UAV tesztelés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4" t="23006" r="34721"/>
          <a:stretch>
            <a:fillRect/>
          </a:stretch>
        </p:blipFill>
        <p:spPr bwMode="auto">
          <a:xfrm>
            <a:off x="4787900" y="44624"/>
            <a:ext cx="2592412" cy="33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églalap 7"/>
          <p:cNvSpPr>
            <a:spLocks noChangeArrowheads="1"/>
          </p:cNvSpPr>
          <p:nvPr/>
        </p:nvSpPr>
        <p:spPr bwMode="auto">
          <a:xfrm>
            <a:off x="899592" y="3351259"/>
            <a:ext cx="799269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2400" b="1" dirty="0"/>
              <a:t>Az UAV/UAS adatgyűjtési technológiák a geodéziai célra az általában </a:t>
            </a:r>
            <a:r>
              <a:rPr lang="hu-HU" altLang="hu-HU" sz="2400" b="1" dirty="0">
                <a:solidFill>
                  <a:srgbClr val="FF0000"/>
                </a:solidFill>
              </a:rPr>
              <a:t>elvárt pontosságot képesek biztosítani</a:t>
            </a:r>
            <a:r>
              <a:rPr lang="hu-HU" altLang="hu-HU" sz="2400" b="1" dirty="0"/>
              <a:t> (vízszintes pontosság 1-3 cm, magassági pontosság 2-5 cm). </a:t>
            </a:r>
          </a:p>
          <a:p>
            <a:pPr eaLnBrk="1" hangingPunct="1"/>
            <a:endParaRPr lang="hu-HU" altLang="hu-HU" sz="2400" b="1" dirty="0"/>
          </a:p>
          <a:p>
            <a:pPr eaLnBrk="1" hangingPunct="1"/>
            <a:r>
              <a:rPr lang="hu-HU" altLang="hu-HU" sz="2400" b="1" dirty="0"/>
              <a:t>Hibalehetőségként felmerült a </a:t>
            </a:r>
            <a:r>
              <a:rPr lang="hu-HU" altLang="hu-HU" sz="2400" b="1" dirty="0">
                <a:solidFill>
                  <a:srgbClr val="FF0000"/>
                </a:solidFill>
              </a:rPr>
              <a:t>repülési irány </a:t>
            </a:r>
            <a:r>
              <a:rPr lang="hu-HU" altLang="hu-HU" sz="2400" b="1" dirty="0"/>
              <a:t>hatása, a képek </a:t>
            </a:r>
            <a:r>
              <a:rPr lang="hu-HU" altLang="hu-HU" sz="2400" b="1" dirty="0">
                <a:solidFill>
                  <a:srgbClr val="FF0000"/>
                </a:solidFill>
              </a:rPr>
              <a:t>átfedése </a:t>
            </a:r>
            <a:r>
              <a:rPr lang="hu-HU" altLang="hu-HU" sz="2400" b="1" dirty="0"/>
              <a:t>és száma, a </a:t>
            </a:r>
            <a:r>
              <a:rPr lang="hu-HU" altLang="hu-HU" sz="2400" b="1" dirty="0">
                <a:solidFill>
                  <a:srgbClr val="FF0000"/>
                </a:solidFill>
              </a:rPr>
              <a:t>terepviszonyok</a:t>
            </a:r>
            <a:r>
              <a:rPr lang="hu-HU" altLang="hu-HU" sz="2400" b="1" dirty="0"/>
              <a:t> hatása (változó relatív repülési magasság), </a:t>
            </a:r>
            <a:r>
              <a:rPr lang="hu-HU" altLang="hu-HU" sz="2400" b="1" dirty="0">
                <a:solidFill>
                  <a:srgbClr val="FF0000"/>
                </a:solidFill>
              </a:rPr>
              <a:t>transzformáció</a:t>
            </a:r>
            <a:r>
              <a:rPr lang="hu-HU" altLang="hu-HU" sz="2400" b="1" dirty="0"/>
              <a:t>ból eredő hiba, </a:t>
            </a:r>
            <a:r>
              <a:rPr lang="hu-HU" altLang="hu-HU" sz="2400" b="1" dirty="0">
                <a:solidFill>
                  <a:srgbClr val="FF0000"/>
                </a:solidFill>
              </a:rPr>
              <a:t>képvándorlás</a:t>
            </a:r>
            <a:r>
              <a:rPr lang="hu-HU" altLang="hu-HU" sz="2400" b="1" dirty="0"/>
              <a:t>. 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5">
            <a:lum bright="-20000" contrast="20000"/>
          </a:blip>
          <a:srcRect l="11311" t="7279" r="4747" b="11572"/>
          <a:stretch/>
        </p:blipFill>
        <p:spPr>
          <a:xfrm>
            <a:off x="1258888" y="893763"/>
            <a:ext cx="2881312" cy="2282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3641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cím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47" y="7937"/>
            <a:ext cx="1072541" cy="79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redapplec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4863" y="1772816"/>
            <a:ext cx="3168005" cy="23847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2026558" y="802985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/>
              <a:t>Köszönöm a figyelmet!</a:t>
            </a:r>
          </a:p>
          <a:p>
            <a:pPr algn="ctr"/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-9627"/>
            <a:ext cx="683568" cy="840821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026558" y="4791055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hlinkClick r:id="rId5"/>
              </a:rPr>
              <a:t>http://geo.amk.uni-obuda.hu</a:t>
            </a:r>
            <a:endParaRPr lang="hu-HU" sz="2000" b="1" dirty="0" smtClean="0"/>
          </a:p>
          <a:p>
            <a:pPr algn="ctr"/>
            <a:r>
              <a:rPr lang="hu-HU" sz="2000" b="1" dirty="0" err="1" smtClean="0">
                <a:hlinkClick r:id="rId6"/>
              </a:rPr>
              <a:t>www.amk.uni-obuda.hu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7877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cím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47" y="7937"/>
            <a:ext cx="1072541" cy="79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-9627"/>
            <a:ext cx="683568" cy="840821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79712" y="151226"/>
            <a:ext cx="2917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 dirty="0">
                <a:latin typeface="Arial" charset="0"/>
              </a:rPr>
              <a:t>Tantervi keretek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43087" y="1052512"/>
            <a:ext cx="8135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b="1">
                <a:latin typeface="Arial" charset="0"/>
              </a:rPr>
              <a:t>Földmérő és földrendező mérnök alapszak (BSc)</a:t>
            </a:r>
          </a:p>
        </p:txBody>
      </p:sp>
      <p:graphicFrame>
        <p:nvGraphicFramePr>
          <p:cNvPr id="10" name="Group 2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878675"/>
              </p:ext>
            </p:extLst>
          </p:nvPr>
        </p:nvGraphicFramePr>
        <p:xfrm>
          <a:off x="782737" y="1509712"/>
          <a:ext cx="8229600" cy="3783014"/>
        </p:xfrm>
        <a:graphic>
          <a:graphicData uri="http://schemas.openxmlformats.org/drawingml/2006/table">
            <a:tbl>
              <a:tblPr/>
              <a:tblGrid>
                <a:gridCol w="2170112"/>
                <a:gridCol w="576263"/>
                <a:gridCol w="792162"/>
                <a:gridCol w="1501775"/>
                <a:gridCol w="792163"/>
                <a:gridCol w="2397125"/>
              </a:tblGrid>
              <a:tr h="4317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Tantárgy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Óra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Félév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Számonkérés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Kredit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Előfeltétel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19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Fotogrammetria I. 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2+2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vizsga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Fizika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Geometria II.</a:t>
                      </a: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endParaRPr kumimoji="0" lang="hu-H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Fotogrammetria II.</a:t>
                      </a: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2+3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vizsga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Fotogrammetria I.</a:t>
                      </a:r>
                      <a:endParaRPr kumimoji="0" 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9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Távérzékelés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2+</a:t>
                      </a:r>
                      <a:r>
                        <a:rPr kumimoji="0" lang="hu-H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vizsga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Fotogrammetria I.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92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Fotointerpretáció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és távérzékelés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2+2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vizsga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Fotogrammetria I.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Matematika II.</a:t>
                      </a: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endParaRPr kumimoji="0" lang="hu-H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Távérzékelési alkalmazások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1+3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vizsga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Távérzékelés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068487" y="5411787"/>
            <a:ext cx="40322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>
                <a:latin typeface="Arial" charset="0"/>
              </a:rPr>
              <a:t>Digitális fotogrammetria C tárgy</a:t>
            </a:r>
          </a:p>
        </p:txBody>
      </p:sp>
    </p:spTree>
    <p:extLst>
      <p:ext uri="{BB962C8B-B14F-4D97-AF65-F5344CB8AC3E}">
        <p14:creationId xmlns:p14="http://schemas.microsoft.com/office/powerpoint/2010/main" val="277303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cím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47" y="7937"/>
            <a:ext cx="1072541" cy="79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-9627"/>
            <a:ext cx="683568" cy="840821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79712" y="149173"/>
            <a:ext cx="33120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 dirty="0">
                <a:latin typeface="Arial" charset="0"/>
              </a:rPr>
              <a:t>Tantervi keretek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27584" y="980727"/>
            <a:ext cx="8111069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latin typeface="Arial" charset="0"/>
              </a:rPr>
              <a:t>A Fotogrammetria előadásainak tematikája: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u="sng" dirty="0">
                <a:latin typeface="Arial" charset="0"/>
              </a:rPr>
              <a:t>1. félév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latin typeface="Arial" charset="0"/>
              </a:rPr>
              <a:t>- A fotogrammetria és a távérzékelés kapcsolata.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latin typeface="Arial" charset="0"/>
              </a:rPr>
              <a:t>- A fotogrammetria fogalma, tárgya, felosztása.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latin typeface="Arial" charset="0"/>
              </a:rPr>
              <a:t>- Mérőfényképpel kapcsolatos fogalmak. A digitális kép.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latin typeface="Arial" charset="0"/>
              </a:rPr>
              <a:t>- A fotogrammetria geometriai, matematikai, fotográfiai és optikai alapjai.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latin typeface="Arial" charset="0"/>
              </a:rPr>
              <a:t>- Az információszerzés eszközei (földi, légi analóg és digitális).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latin typeface="Arial" charset="0"/>
              </a:rPr>
              <a:t>- Földi fotogrammetria alapjai (munkafázisok, alkalmazási területek).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latin typeface="Arial" charset="0"/>
              </a:rPr>
              <a:t>- Légi fotogrammetria alapjai (alapfogalmak, repülési terv, UAV). </a:t>
            </a:r>
            <a:r>
              <a:rPr lang="hu-HU" altLang="hu-HU" sz="1800" dirty="0">
                <a:latin typeface="Arial" charset="0"/>
              </a:rPr>
              <a:t>	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27583" y="3869872"/>
            <a:ext cx="811106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u="sng" dirty="0">
                <a:latin typeface="Arial" charset="0"/>
              </a:rPr>
              <a:t>2. félév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latin typeface="Arial" charset="0"/>
              </a:rPr>
              <a:t>- </a:t>
            </a:r>
            <a:r>
              <a:rPr lang="hu-HU" altLang="hu-HU" sz="1800" b="1" dirty="0" err="1">
                <a:latin typeface="Arial" charset="0"/>
              </a:rPr>
              <a:t>Ortofotoszkópia</a:t>
            </a:r>
            <a:r>
              <a:rPr lang="hu-HU" altLang="hu-HU" sz="1800" b="1" dirty="0">
                <a:latin typeface="Arial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hu-HU" altLang="hu-HU" sz="1800" b="1" dirty="0">
                <a:latin typeface="Arial" charset="0"/>
              </a:rPr>
              <a:t>- A kétképes kiértékelés alapjai, belső, relatív és abszolút tájékozás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hu-HU" altLang="hu-HU" sz="1800" b="1" dirty="0">
                <a:latin typeface="Arial" charset="0"/>
              </a:rPr>
              <a:t>  (analóg, analitikus, digitális</a:t>
            </a:r>
            <a:r>
              <a:rPr lang="hu-HU" altLang="hu-HU" sz="1800" b="1" dirty="0" smtClean="0">
                <a:latin typeface="Arial" charset="0"/>
              </a:rPr>
              <a:t>).</a:t>
            </a:r>
            <a:endParaRPr lang="hu-HU" altLang="hu-HU" sz="1800" b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hu-HU" sz="1800" b="1" dirty="0" smtClean="0">
                <a:latin typeface="Arial" charset="0"/>
              </a:rPr>
              <a:t>- </a:t>
            </a:r>
            <a:r>
              <a:rPr lang="hu-HU" altLang="hu-HU" sz="1800" b="1" dirty="0" err="1" smtClean="0">
                <a:latin typeface="Arial" charset="0"/>
              </a:rPr>
              <a:t>Térfotogrammetriai</a:t>
            </a:r>
            <a:r>
              <a:rPr lang="hu-HU" altLang="hu-HU" sz="1800" b="1" dirty="0" smtClean="0">
                <a:latin typeface="Arial" charset="0"/>
              </a:rPr>
              <a:t> </a:t>
            </a:r>
            <a:r>
              <a:rPr lang="hu-HU" altLang="hu-HU" sz="1800" b="1" dirty="0">
                <a:latin typeface="Arial" charset="0"/>
              </a:rPr>
              <a:t>kiértékelő műszerek (analóg, analitikus, digitális</a:t>
            </a:r>
            <a:r>
              <a:rPr lang="hu-HU" altLang="hu-HU" sz="1800" b="1" dirty="0" smtClean="0">
                <a:latin typeface="Arial" charset="0"/>
              </a:rPr>
              <a:t>). </a:t>
            </a:r>
            <a:endParaRPr lang="hu-HU" altLang="hu-HU" sz="18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hu-HU" sz="1800" b="1" dirty="0" smtClean="0">
                <a:latin typeface="Arial" charset="0"/>
              </a:rPr>
              <a:t>- </a:t>
            </a:r>
            <a:r>
              <a:rPr lang="hu-HU" altLang="hu-HU" sz="1800" b="1" dirty="0">
                <a:latin typeface="Arial" charset="0"/>
              </a:rPr>
              <a:t>Általános fotogrammetriai technológiák, kiértékelési eljárások.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hu-HU" altLang="hu-HU" sz="1800" b="1" dirty="0">
                <a:latin typeface="Arial" charset="0"/>
              </a:rPr>
              <a:t>- Fotogrammetriai pontsűrítés (</a:t>
            </a:r>
            <a:r>
              <a:rPr lang="hu-HU" altLang="hu-HU" sz="1800" b="1" dirty="0" err="1">
                <a:latin typeface="Arial" charset="0"/>
              </a:rPr>
              <a:t>légiháromszögelés</a:t>
            </a:r>
            <a:r>
              <a:rPr lang="hu-HU" altLang="hu-HU" sz="1800" b="1" dirty="0">
                <a:latin typeface="Arial" charset="0"/>
              </a:rPr>
              <a:t>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latin typeface="Arial" charset="0"/>
              </a:rPr>
              <a:t>- A fotogrammetria speciális alkalmazási területei. </a:t>
            </a:r>
          </a:p>
        </p:txBody>
      </p:sp>
    </p:spTree>
    <p:extLst>
      <p:ext uri="{BB962C8B-B14F-4D97-AF65-F5344CB8AC3E}">
        <p14:creationId xmlns:p14="http://schemas.microsoft.com/office/powerpoint/2010/main" val="1825699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cím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47" y="7937"/>
            <a:ext cx="1072541" cy="79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-9627"/>
            <a:ext cx="683568" cy="840821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015214" y="151226"/>
            <a:ext cx="2917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 dirty="0">
                <a:latin typeface="Arial" charset="0"/>
              </a:rPr>
              <a:t>Tantervi keretek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55576" y="1917700"/>
            <a:ext cx="424847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hu-HU" sz="1800" b="1" u="sng" dirty="0" smtClean="0">
                <a:latin typeface="Arial" charset="0"/>
              </a:rPr>
              <a:t>1. félév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hu-HU" altLang="hu-HU" sz="18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hu-HU" sz="1800" b="1" dirty="0">
                <a:latin typeface="Arial" charset="0"/>
              </a:rPr>
              <a:t>-</a:t>
            </a:r>
            <a:r>
              <a:rPr lang="hu-HU" altLang="hu-HU" sz="1800" dirty="0" smtClean="0">
                <a:latin typeface="Arial" charset="0"/>
              </a:rPr>
              <a:t> </a:t>
            </a:r>
            <a:r>
              <a:rPr lang="hu-HU" altLang="hu-HU" sz="1800" b="1" dirty="0" smtClean="0">
                <a:latin typeface="Arial" charset="0"/>
              </a:rPr>
              <a:t>Mérőfénykép olvasása, számítások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hu-HU" sz="1800" b="1" dirty="0" smtClean="0">
                <a:latin typeface="Arial" charset="0"/>
              </a:rPr>
              <a:t>- Digitális fényképezés	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hu-HU" altLang="hu-HU" sz="1800" b="1" dirty="0" smtClean="0">
                <a:latin typeface="Arial" charset="0"/>
              </a:rPr>
              <a:t>- Kamera kalibráció tesztábrákkal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hu-HU" altLang="hu-HU" sz="1800" b="1" dirty="0" smtClean="0">
                <a:latin typeface="Arial" charset="0"/>
              </a:rPr>
              <a:t>- Keretjelek automatizált mérése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hu-HU" sz="1800" b="1" dirty="0" smtClean="0">
                <a:latin typeface="Arial" charset="0"/>
              </a:rPr>
              <a:t>- Földi felvevőkamerák, tervezés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hu-HU" sz="1800" b="1" dirty="0" smtClean="0">
                <a:latin typeface="Arial" charset="0"/>
              </a:rPr>
              <a:t>- Analitikus belső tájékozás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hu-HU" sz="1800" b="1" dirty="0" smtClean="0">
                <a:latin typeface="Arial" charset="0"/>
              </a:rPr>
              <a:t>- Repülési terv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hu-HU" sz="1800" b="1" dirty="0" smtClean="0">
                <a:latin typeface="Arial" charset="0"/>
              </a:rPr>
              <a:t>- Analitikus képátalakítás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hu-HU" sz="1800" b="1" dirty="0" smtClean="0">
                <a:latin typeface="Arial" charset="0"/>
              </a:rPr>
              <a:t>- Kiértékelés </a:t>
            </a:r>
            <a:r>
              <a:rPr lang="hu-HU" altLang="hu-HU" sz="1800" b="1" dirty="0" err="1" smtClean="0">
                <a:latin typeface="Arial" charset="0"/>
              </a:rPr>
              <a:t>DLT-vel</a:t>
            </a:r>
            <a:r>
              <a:rPr lang="hu-HU" altLang="hu-HU" sz="1800" b="1" dirty="0" smtClean="0"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hu-HU" sz="1800" b="1" dirty="0" smtClean="0">
                <a:latin typeface="Arial" charset="0"/>
              </a:rPr>
              <a:t>- Földi felvételpár kiértékelése </a:t>
            </a:r>
            <a:r>
              <a:rPr lang="hu-HU" altLang="hu-HU" sz="1800" b="1" dirty="0" err="1" smtClean="0">
                <a:latin typeface="Arial" charset="0"/>
              </a:rPr>
              <a:t>DVP-n</a:t>
            </a:r>
            <a:endParaRPr lang="hu-HU" altLang="hu-HU" sz="1800" b="1" dirty="0" smtClean="0"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hu-HU" altLang="hu-HU" sz="1800" b="1" dirty="0" smtClean="0">
                <a:latin typeface="Arial" charset="0"/>
              </a:rPr>
              <a:t>- Sztereoszkópikus látás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hu-HU" altLang="hu-HU" sz="1800" b="1" dirty="0" smtClean="0">
                <a:latin typeface="Arial" charset="0"/>
              </a:rPr>
              <a:t>- Sztereoszkópikus mérés alapjai  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076056" y="1873435"/>
            <a:ext cx="3925515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u="sng" dirty="0">
                <a:latin typeface="Arial" charset="0"/>
              </a:rPr>
              <a:t>2. Félév</a:t>
            </a:r>
            <a:endParaRPr lang="hu-HU" altLang="hu-HU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latin typeface="Arial" charset="0"/>
              </a:rPr>
              <a:t>-</a:t>
            </a:r>
            <a:r>
              <a:rPr lang="hu-HU" altLang="hu-HU" sz="1800" dirty="0">
                <a:latin typeface="Arial" charset="0"/>
              </a:rPr>
              <a:t> </a:t>
            </a:r>
            <a:r>
              <a:rPr lang="hu-HU" altLang="hu-HU" sz="1800" b="1" dirty="0">
                <a:latin typeface="Arial" charset="0"/>
              </a:rPr>
              <a:t>Analóg tájékozások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latin typeface="Arial" charset="0"/>
              </a:rPr>
              <a:t>- Analitikus tájékozások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latin typeface="Arial" charset="0"/>
              </a:rPr>
              <a:t>- Digitális tájékozások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latin typeface="Arial" charset="0"/>
              </a:rPr>
              <a:t>- Analitikus kiértékelés </a:t>
            </a:r>
            <a:r>
              <a:rPr lang="hu-HU" altLang="hu-HU" sz="1800" b="1" dirty="0" smtClean="0">
                <a:latin typeface="Arial" charset="0"/>
              </a:rPr>
              <a:t>(SD 2000)</a:t>
            </a:r>
            <a:endParaRPr lang="hu-HU" altLang="hu-HU" sz="1800" b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hu-HU" altLang="hu-HU" sz="1800" b="1" dirty="0">
                <a:latin typeface="Arial" charset="0"/>
              </a:rPr>
              <a:t>- Analitikus hossz-szelvény mérés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hu-HU" altLang="hu-HU" sz="1800" b="1" dirty="0">
                <a:latin typeface="Arial" charset="0"/>
              </a:rPr>
              <a:t>- Digitális kiértékelés </a:t>
            </a:r>
            <a:r>
              <a:rPr lang="hu-HU" altLang="hu-HU" sz="1800" b="1" dirty="0" err="1" smtClean="0">
                <a:latin typeface="Arial" charset="0"/>
              </a:rPr>
              <a:t>DVP-n</a:t>
            </a:r>
            <a:endParaRPr lang="hu-HU" altLang="hu-HU" sz="1800" b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latin typeface="Arial" charset="0"/>
              </a:rPr>
              <a:t>- DDM mérés (SD 2000)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hu-HU" altLang="hu-HU" sz="1800" b="1" dirty="0">
                <a:latin typeface="Arial" charset="0"/>
              </a:rPr>
              <a:t>- DDM mérés </a:t>
            </a:r>
            <a:r>
              <a:rPr lang="hu-HU" altLang="hu-HU" sz="1800" b="1" dirty="0" err="1">
                <a:latin typeface="Arial" charset="0"/>
              </a:rPr>
              <a:t>DVP-n</a:t>
            </a:r>
            <a:endParaRPr lang="hu-HU" altLang="hu-HU" sz="1800" b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latin typeface="Arial" charset="0"/>
              </a:rPr>
              <a:t>- </a:t>
            </a:r>
            <a:r>
              <a:rPr lang="hu-HU" altLang="hu-HU" sz="1800" b="1" dirty="0" err="1">
                <a:latin typeface="Arial" charset="0"/>
              </a:rPr>
              <a:t>Photomodeller</a:t>
            </a:r>
            <a:endParaRPr lang="hu-HU" altLang="hu-HU" sz="1800" b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latin typeface="Arial" charset="0"/>
              </a:rPr>
              <a:t>- Térbeli hátra- és előmetszés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latin typeface="Arial" charset="0"/>
              </a:rPr>
              <a:t>- </a:t>
            </a:r>
            <a:r>
              <a:rPr lang="hu-HU" altLang="hu-HU" sz="1800" b="1" dirty="0" err="1">
                <a:latin typeface="Arial" charset="0"/>
              </a:rPr>
              <a:t>Légiháromszögelés</a:t>
            </a:r>
            <a:endParaRPr lang="hu-HU" altLang="hu-HU" sz="1800" b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latin typeface="Arial" charset="0"/>
              </a:rPr>
              <a:t>- Digitális </a:t>
            </a:r>
            <a:r>
              <a:rPr lang="hu-HU" altLang="hu-HU" sz="1800" b="1" dirty="0" err="1">
                <a:latin typeface="Arial" charset="0"/>
              </a:rPr>
              <a:t>monoplotting</a:t>
            </a:r>
            <a:endParaRPr lang="hu-HU" altLang="hu-HU" sz="1800" b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dirty="0">
              <a:latin typeface="Arial" charset="0"/>
            </a:endParaRPr>
          </a:p>
        </p:txBody>
      </p:sp>
      <p:sp>
        <p:nvSpPr>
          <p:cNvPr id="7" name="Szövegdoboz 1"/>
          <p:cNvSpPr txBox="1">
            <a:spLocks noChangeArrowheads="1"/>
          </p:cNvSpPr>
          <p:nvPr/>
        </p:nvSpPr>
        <p:spPr bwMode="auto">
          <a:xfrm>
            <a:off x="827584" y="1322388"/>
            <a:ext cx="3663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latin typeface="Arial" charset="0"/>
              </a:rPr>
              <a:t>A Fotogrammetriai gyakorlatok:</a:t>
            </a:r>
            <a:endParaRPr lang="hu-HU" altLang="hu-HU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553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cím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47" y="7937"/>
            <a:ext cx="1072541" cy="79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-9627"/>
            <a:ext cx="683568" cy="840821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061576" y="151226"/>
            <a:ext cx="2917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 dirty="0">
                <a:latin typeface="Arial" charset="0"/>
              </a:rPr>
              <a:t>Tantervi keretek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55576" y="1340768"/>
            <a:ext cx="8388424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u="sng" dirty="0">
                <a:latin typeface="Arial" charset="0"/>
              </a:rPr>
              <a:t>A Távérzékelés előadásának tematikái: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u="sng" dirty="0">
              <a:latin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hu-HU" altLang="hu-HU" sz="1800" b="1" dirty="0">
                <a:latin typeface="Arial" charset="0"/>
              </a:rPr>
              <a:t>- A távérzékelés fizikai alapjai és alapfogalmai.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hu-HU" altLang="hu-HU" sz="1800" b="1" dirty="0">
                <a:latin typeface="Arial" charset="0"/>
              </a:rPr>
              <a:t>- Felvevőrendszerek, adatgyűjtés eszközei és </a:t>
            </a:r>
            <a:r>
              <a:rPr lang="hu-HU" altLang="hu-HU" sz="1800" b="1" dirty="0" smtClean="0">
                <a:latin typeface="Arial" charset="0"/>
              </a:rPr>
              <a:t>módszerei</a:t>
            </a:r>
            <a:r>
              <a:rPr lang="hu-HU" altLang="hu-HU" sz="1800" b="1" dirty="0">
                <a:latin typeface="Arial" charset="0"/>
              </a:rPr>
              <a:t>.</a:t>
            </a:r>
            <a:endParaRPr lang="hu-HU" altLang="hu-HU" sz="1800" b="1" dirty="0">
              <a:latin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hu-HU" altLang="hu-HU" sz="1800" b="1" dirty="0">
                <a:latin typeface="Arial" charset="0"/>
              </a:rPr>
              <a:t>- A távérzékelési adatfajták, beszerzésük.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hu-HU" altLang="hu-HU" sz="1800" b="1" dirty="0">
                <a:latin typeface="Arial" charset="0"/>
              </a:rPr>
              <a:t>- A távérzékelt felvételek kiértékelése, feldolgozási </a:t>
            </a:r>
            <a:r>
              <a:rPr lang="hu-HU" altLang="hu-HU" sz="1800" b="1" dirty="0" smtClean="0">
                <a:latin typeface="Arial" charset="0"/>
              </a:rPr>
              <a:t>módszerek. </a:t>
            </a:r>
            <a:endParaRPr lang="hu-HU" altLang="hu-HU" sz="1800" b="1" dirty="0">
              <a:latin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hu-HU" altLang="hu-HU" sz="1800" b="1" dirty="0">
                <a:latin typeface="Arial" charset="0"/>
              </a:rPr>
              <a:t>- A távérzékelési adatok kiértékelésében használt egyes szoftverek (IDRISI,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hu-HU" altLang="hu-HU" sz="1800" b="1" dirty="0">
                <a:latin typeface="Arial" charset="0"/>
              </a:rPr>
              <a:t>  </a:t>
            </a:r>
            <a:r>
              <a:rPr lang="hu-HU" altLang="hu-HU" sz="1800" b="1" dirty="0" err="1">
                <a:latin typeface="Arial" charset="0"/>
              </a:rPr>
              <a:t>eCognition</a:t>
            </a:r>
            <a:r>
              <a:rPr lang="hu-HU" altLang="hu-HU" sz="1800" b="1" dirty="0">
                <a:latin typeface="Arial" charset="0"/>
              </a:rPr>
              <a:t>) áttekintése.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hu-HU" altLang="hu-HU" sz="1800" b="1" dirty="0">
                <a:latin typeface="Arial" charset="0"/>
              </a:rPr>
              <a:t>- Digitális képelemzés: </a:t>
            </a:r>
            <a:r>
              <a:rPr lang="hu-HU" altLang="hu-HU" sz="1800" b="1" dirty="0" err="1">
                <a:latin typeface="Arial" charset="0"/>
              </a:rPr>
              <a:t>előfeldolgozás</a:t>
            </a:r>
            <a:r>
              <a:rPr lang="hu-HU" altLang="hu-HU" sz="1800" b="1" dirty="0">
                <a:latin typeface="Arial" charset="0"/>
              </a:rPr>
              <a:t> lépései, osztályozási </a:t>
            </a:r>
            <a:r>
              <a:rPr lang="hu-HU" altLang="hu-HU" sz="1800" b="1" dirty="0" smtClean="0">
                <a:latin typeface="Arial" charset="0"/>
              </a:rPr>
              <a:t>eljárások.</a:t>
            </a:r>
            <a:endParaRPr lang="hu-HU" altLang="hu-HU" sz="1800" b="1" dirty="0">
              <a:latin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hu-HU" altLang="hu-HU" sz="1800" b="1" dirty="0">
                <a:latin typeface="Arial" charset="0"/>
              </a:rPr>
              <a:t>- OBIA: objektum-alapú képelemzés, szegmentálási eljárások.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hu-HU" altLang="hu-HU" sz="1800" b="1" dirty="0">
                <a:latin typeface="Arial" charset="0"/>
              </a:rPr>
              <a:t>- Távérzékelés főbb alkalmazási területei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hu-HU" altLang="hu-HU" sz="1800" b="1" dirty="0">
                <a:latin typeface="Arial" charset="0"/>
              </a:rPr>
              <a:t>- Egyes hazai és nemzetközi projektek céljai, alapelemei és alkalmazásai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hu-HU" altLang="hu-HU" sz="1800" b="1" dirty="0">
                <a:latin typeface="Arial" charset="0"/>
              </a:rPr>
              <a:t>  (pl. CORINE, </a:t>
            </a:r>
            <a:r>
              <a:rPr lang="hu-HU" altLang="hu-HU" sz="1800" b="1" dirty="0" err="1">
                <a:latin typeface="Arial" charset="0"/>
              </a:rPr>
              <a:t>MePAR</a:t>
            </a:r>
            <a:r>
              <a:rPr lang="hu-HU" altLang="hu-HU" sz="1800" b="1" dirty="0">
                <a:latin typeface="Arial" charset="0"/>
              </a:rPr>
              <a:t>, NÖVMON).</a:t>
            </a:r>
          </a:p>
        </p:txBody>
      </p:sp>
    </p:spTree>
    <p:extLst>
      <p:ext uri="{BB962C8B-B14F-4D97-AF65-F5344CB8AC3E}">
        <p14:creationId xmlns:p14="http://schemas.microsoft.com/office/powerpoint/2010/main" val="1871382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cím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47" y="7937"/>
            <a:ext cx="1072541" cy="79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-9627"/>
            <a:ext cx="683568" cy="840821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23727" y="151226"/>
            <a:ext cx="2917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 dirty="0">
                <a:latin typeface="Arial" charset="0"/>
              </a:rPr>
              <a:t>Tantervi keretek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27584" y="1268760"/>
            <a:ext cx="828092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hu-HU" altLang="hu-HU" sz="1800" b="1" u="sng" dirty="0">
                <a:latin typeface="Arial" charset="0"/>
              </a:rPr>
              <a:t>A távérzékelés gyakorlatai: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hu-HU" altLang="hu-HU" sz="1800" b="1" u="sng" dirty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hu-HU" altLang="hu-HU" sz="1800" b="1" dirty="0">
                <a:latin typeface="Arial" charset="0"/>
              </a:rPr>
              <a:t>- Az IDRISI program </a:t>
            </a:r>
            <a:r>
              <a:rPr lang="hu-HU" altLang="hu-HU" sz="1800" b="1" dirty="0" smtClean="0">
                <a:latin typeface="Arial" charset="0"/>
              </a:rPr>
              <a:t>ismertetése.</a:t>
            </a:r>
            <a:endParaRPr lang="hu-HU" altLang="hu-HU" sz="1800" b="1" dirty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hu-HU" altLang="hu-HU" sz="1800" b="1" dirty="0">
                <a:latin typeface="Arial" charset="0"/>
              </a:rPr>
              <a:t>- Digitális képelemzés I (</a:t>
            </a:r>
            <a:r>
              <a:rPr lang="hu-HU" altLang="hu-HU" sz="1800" b="1" dirty="0" err="1">
                <a:latin typeface="Arial" charset="0"/>
              </a:rPr>
              <a:t>előfeldolgozás</a:t>
            </a:r>
            <a:r>
              <a:rPr lang="hu-HU" altLang="hu-HU" sz="1800" b="1" dirty="0">
                <a:latin typeface="Arial" charset="0"/>
              </a:rPr>
              <a:t>: radiometriai korrekció, intenzitási </a:t>
            </a:r>
          </a:p>
          <a:p>
            <a:pPr>
              <a:buFont typeface="Arial" charset="0"/>
              <a:buNone/>
            </a:pPr>
            <a:r>
              <a:rPr lang="hu-HU" altLang="hu-HU" sz="1800" b="1" dirty="0">
                <a:latin typeface="Arial" charset="0"/>
              </a:rPr>
              <a:t>  műveletek, geometriai transzformáció</a:t>
            </a:r>
            <a:r>
              <a:rPr lang="hu-HU" altLang="hu-HU" sz="1800" b="1" dirty="0" smtClean="0">
                <a:latin typeface="Arial" charset="0"/>
              </a:rPr>
              <a:t>).</a:t>
            </a:r>
            <a:endParaRPr lang="hu-HU" altLang="hu-HU" sz="1800" b="1" dirty="0">
              <a:latin typeface="Arial" charset="0"/>
            </a:endParaRPr>
          </a:p>
          <a:p>
            <a:pPr>
              <a:buNone/>
            </a:pPr>
            <a:r>
              <a:rPr lang="hu-HU" altLang="hu-HU" sz="1800" b="1" dirty="0" smtClean="0">
                <a:latin typeface="Arial" charset="0"/>
              </a:rPr>
              <a:t>- Az </a:t>
            </a:r>
            <a:r>
              <a:rPr lang="hu-HU" altLang="hu-HU" sz="1800" b="1" dirty="0" err="1">
                <a:latin typeface="Arial" charset="0"/>
              </a:rPr>
              <a:t>előfeldolgozás</a:t>
            </a:r>
            <a:r>
              <a:rPr lang="hu-HU" altLang="hu-HU" sz="1800" b="1" dirty="0">
                <a:latin typeface="Arial" charset="0"/>
              </a:rPr>
              <a:t> műveletei: NDVI és más indexek előállítása. </a:t>
            </a:r>
            <a:endParaRPr lang="hu-HU" altLang="hu-HU" sz="1800" b="1" dirty="0" smtClean="0">
              <a:latin typeface="Arial" charset="0"/>
            </a:endParaRPr>
          </a:p>
          <a:p>
            <a:pPr>
              <a:buNone/>
            </a:pPr>
            <a:r>
              <a:rPr lang="hu-HU" altLang="hu-HU" sz="1800" b="1" dirty="0" smtClean="0">
                <a:latin typeface="Arial" charset="0"/>
              </a:rPr>
              <a:t>- Klaszterezés</a:t>
            </a:r>
            <a:r>
              <a:rPr lang="hu-HU" altLang="hu-HU" sz="1800" b="1" dirty="0">
                <a:latin typeface="Arial" charset="0"/>
              </a:rPr>
              <a:t>.</a:t>
            </a:r>
          </a:p>
          <a:p>
            <a:pPr>
              <a:buNone/>
            </a:pPr>
            <a:r>
              <a:rPr lang="hu-HU" altLang="hu-HU" sz="1800" b="1" dirty="0" smtClean="0">
                <a:latin typeface="Arial" charset="0"/>
              </a:rPr>
              <a:t>- Nyílt </a:t>
            </a:r>
            <a:r>
              <a:rPr lang="hu-HU" altLang="hu-HU" sz="1800" b="1" dirty="0">
                <a:latin typeface="Arial" charset="0"/>
              </a:rPr>
              <a:t>forrású műholdas felvételek: keresés, letöltés, </a:t>
            </a:r>
            <a:r>
              <a:rPr lang="hu-HU" altLang="hu-HU" sz="1800" b="1" dirty="0" smtClean="0">
                <a:latin typeface="Arial" charset="0"/>
              </a:rPr>
              <a:t>felhasználás.</a:t>
            </a:r>
          </a:p>
          <a:p>
            <a:pPr>
              <a:buNone/>
            </a:pPr>
            <a:r>
              <a:rPr lang="hu-HU" altLang="hu-HU" sz="1800" b="1" dirty="0" smtClean="0">
                <a:latin typeface="Arial" charset="0"/>
              </a:rPr>
              <a:t>- </a:t>
            </a:r>
            <a:r>
              <a:rPr lang="hu-HU" altLang="hu-HU" sz="1800" b="1" dirty="0" smtClean="0">
                <a:latin typeface="Arial" charset="0"/>
              </a:rPr>
              <a:t>Digitális </a:t>
            </a:r>
            <a:r>
              <a:rPr lang="hu-HU" altLang="hu-HU" sz="1800" b="1" dirty="0">
                <a:latin typeface="Arial" charset="0"/>
              </a:rPr>
              <a:t>képelemzés II (pixel-alapú </a:t>
            </a:r>
            <a:r>
              <a:rPr lang="hu-HU" altLang="hu-HU" sz="1800" b="1" dirty="0" smtClean="0">
                <a:latin typeface="Arial" charset="0"/>
              </a:rPr>
              <a:t>és szegmens-alapú osztályozás).</a:t>
            </a:r>
            <a:endParaRPr lang="hu-HU" altLang="hu-HU" sz="1800" b="1" dirty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hu-HU" altLang="hu-HU" sz="1800" b="1" dirty="0">
                <a:latin typeface="Arial" charset="0"/>
              </a:rPr>
              <a:t>- Az </a:t>
            </a:r>
            <a:r>
              <a:rPr lang="hu-HU" altLang="hu-HU" sz="1800" b="1" dirty="0" err="1">
                <a:latin typeface="Arial" charset="0"/>
              </a:rPr>
              <a:t>eCognition</a:t>
            </a:r>
            <a:r>
              <a:rPr lang="hu-HU" altLang="hu-HU" sz="1800" b="1" dirty="0">
                <a:latin typeface="Arial" charset="0"/>
              </a:rPr>
              <a:t> program ismertetése (alap funkciók és algaritmusok</a:t>
            </a:r>
            <a:r>
              <a:rPr lang="hu-HU" altLang="hu-HU" sz="1800" b="1" dirty="0" smtClean="0">
                <a:latin typeface="Arial" charset="0"/>
              </a:rPr>
              <a:t>). </a:t>
            </a:r>
            <a:endParaRPr lang="hu-HU" altLang="hu-HU" sz="1800" b="1" dirty="0">
              <a:latin typeface="Arial" charset="0"/>
            </a:endParaRPr>
          </a:p>
          <a:p>
            <a:pPr>
              <a:buNone/>
            </a:pPr>
            <a:r>
              <a:rPr lang="hu-HU" altLang="hu-HU" sz="1800" b="1" dirty="0" smtClean="0">
                <a:latin typeface="Arial" charset="0"/>
              </a:rPr>
              <a:t>- </a:t>
            </a:r>
            <a:r>
              <a:rPr lang="hu-HU" altLang="hu-HU" sz="1800" b="1" dirty="0" smtClean="0">
                <a:latin typeface="Arial" charset="0"/>
              </a:rPr>
              <a:t>Felszínborítás </a:t>
            </a:r>
            <a:r>
              <a:rPr lang="hu-HU" altLang="hu-HU" sz="1800" b="1" dirty="0">
                <a:latin typeface="Arial" charset="0"/>
              </a:rPr>
              <a:t>változásainak vizsgálata </a:t>
            </a:r>
            <a:r>
              <a:rPr lang="hu-HU" altLang="hu-HU" sz="1800" b="1" dirty="0" err="1">
                <a:latin typeface="Arial" charset="0"/>
              </a:rPr>
              <a:t>multitemporális</a:t>
            </a:r>
            <a:r>
              <a:rPr lang="hu-HU" altLang="hu-HU" sz="1800" b="1" dirty="0">
                <a:latin typeface="Arial" charset="0"/>
              </a:rPr>
              <a:t> űrfelvételek </a:t>
            </a:r>
            <a:endParaRPr lang="hu-HU" altLang="hu-HU" sz="1800" b="1" dirty="0" smtClean="0">
              <a:latin typeface="Arial" charset="0"/>
            </a:endParaRPr>
          </a:p>
          <a:p>
            <a:pPr>
              <a:buNone/>
            </a:pPr>
            <a:r>
              <a:rPr lang="hu-HU" altLang="hu-HU" sz="1800" b="1" dirty="0">
                <a:latin typeface="Arial" charset="0"/>
              </a:rPr>
              <a:t> </a:t>
            </a:r>
            <a:r>
              <a:rPr lang="hu-HU" altLang="hu-HU" sz="1800" b="1" dirty="0" smtClean="0">
                <a:latin typeface="Arial" charset="0"/>
              </a:rPr>
              <a:t> </a:t>
            </a:r>
            <a:r>
              <a:rPr lang="hu-HU" altLang="hu-HU" sz="1800" b="1" dirty="0" smtClean="0">
                <a:latin typeface="Arial" charset="0"/>
              </a:rPr>
              <a:t>alapján.  </a:t>
            </a:r>
            <a:endParaRPr lang="hu-HU" altLang="hu-HU" sz="1800" b="1" u="sng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079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cím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47" y="7937"/>
            <a:ext cx="1072541" cy="79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-9627"/>
            <a:ext cx="683568" cy="840821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051720" y="143851"/>
            <a:ext cx="46806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 dirty="0" smtClean="0">
                <a:latin typeface="Arial" charset="0"/>
              </a:rPr>
              <a:t>Műszerezettség - </a:t>
            </a:r>
            <a:r>
              <a:rPr lang="hu-HU" altLang="hu-HU" sz="2800" b="1" dirty="0">
                <a:latin typeface="Arial" charset="0"/>
              </a:rPr>
              <a:t>kamerák</a:t>
            </a:r>
          </a:p>
        </p:txBody>
      </p:sp>
      <p:pic>
        <p:nvPicPr>
          <p:cNvPr id="5" name="Picture 5" descr="siofok 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94" y="1052736"/>
            <a:ext cx="3535362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493219" y="1556792"/>
            <a:ext cx="177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 err="1">
                <a:latin typeface="Arial" charset="0"/>
              </a:rPr>
              <a:t>Rolleiflex</a:t>
            </a:r>
            <a:r>
              <a:rPr lang="hu-HU" altLang="hu-HU" sz="1800" b="1" dirty="0">
                <a:latin typeface="Arial" charset="0"/>
              </a:rPr>
              <a:t> 6008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908175" y="5734050"/>
            <a:ext cx="147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>
                <a:latin typeface="Arial" charset="0"/>
              </a:rPr>
              <a:t>SONY </a:t>
            </a:r>
            <a:r>
              <a:rPr lang="hu-HU" altLang="hu-HU" sz="1800" b="1">
                <a:latin typeface="Arial" charset="0"/>
                <a:sym typeface="Symbol" pitchFamily="18" charset="2"/>
              </a:rPr>
              <a:t>350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971600" y="3930572"/>
            <a:ext cx="1238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latin typeface="Arial" charset="0"/>
              </a:rPr>
              <a:t>WILD P31</a:t>
            </a:r>
          </a:p>
        </p:txBody>
      </p:sp>
      <p:pic>
        <p:nvPicPr>
          <p:cNvPr id="11" name="Picture 11" descr="Rolleiflex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0" r="20453"/>
          <a:stretch>
            <a:fillRect/>
          </a:stretch>
        </p:blipFill>
        <p:spPr bwMode="auto">
          <a:xfrm>
            <a:off x="6264869" y="811428"/>
            <a:ext cx="27527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Sony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5" t="6090" r="20453" b="25320"/>
          <a:stretch>
            <a:fillRect/>
          </a:stretch>
        </p:blipFill>
        <p:spPr bwMode="auto">
          <a:xfrm>
            <a:off x="3493626" y="3789040"/>
            <a:ext cx="273685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735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cím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47" y="7937"/>
            <a:ext cx="1072541" cy="79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-9627"/>
            <a:ext cx="683568" cy="840821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090737" y="148845"/>
            <a:ext cx="29638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 dirty="0">
                <a:latin typeface="Arial" charset="0"/>
              </a:rPr>
              <a:t>Műszerezettség </a:t>
            </a:r>
          </a:p>
        </p:txBody>
      </p:sp>
      <p:pic>
        <p:nvPicPr>
          <p:cNvPr id="5" name="Kép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892175"/>
            <a:ext cx="4432300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92" y="3068960"/>
            <a:ext cx="2663825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3078163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zövegdoboz 1"/>
          <p:cNvSpPr txBox="1">
            <a:spLocks noChangeArrowheads="1"/>
          </p:cNvSpPr>
          <p:nvPr/>
        </p:nvSpPr>
        <p:spPr bwMode="auto">
          <a:xfrm>
            <a:off x="1216751" y="1778794"/>
            <a:ext cx="2090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latin typeface="Arial" charset="0"/>
              </a:rPr>
              <a:t>UAV – </a:t>
            </a:r>
            <a:r>
              <a:rPr lang="hu-HU" altLang="hu-HU" sz="1800" b="1" dirty="0" err="1">
                <a:latin typeface="Arial" charset="0"/>
              </a:rPr>
              <a:t>Phantom</a:t>
            </a:r>
            <a:r>
              <a:rPr lang="hu-HU" altLang="hu-HU" sz="1800" b="1" dirty="0">
                <a:latin typeface="Arial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68854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cím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47" y="7937"/>
            <a:ext cx="1072541" cy="79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-9627"/>
            <a:ext cx="683568" cy="840821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41304" y="149173"/>
            <a:ext cx="60626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 dirty="0" smtClean="0">
                <a:latin typeface="Arial" charset="0"/>
              </a:rPr>
              <a:t>Műszerezettség - analóg </a:t>
            </a:r>
            <a:r>
              <a:rPr lang="hu-HU" altLang="hu-HU" sz="2800" b="1" dirty="0">
                <a:latin typeface="Arial" charset="0"/>
              </a:rPr>
              <a:t>műszerek</a:t>
            </a:r>
          </a:p>
        </p:txBody>
      </p:sp>
      <p:pic>
        <p:nvPicPr>
          <p:cNvPr id="5" name="Picture 5" descr="SEGI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32" y="1341438"/>
            <a:ext cx="2093912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WildA9_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4095750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Topoc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958" y="3717032"/>
            <a:ext cx="4097337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851063" y="4437063"/>
            <a:ext cx="94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latin typeface="Arial" charset="0"/>
              </a:rPr>
              <a:t>SEG IV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021295" y="5367337"/>
            <a:ext cx="146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latin typeface="Arial" charset="0"/>
              </a:rPr>
              <a:t>TOPOCART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635896" y="1341438"/>
            <a:ext cx="1123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latin typeface="Arial" charset="0"/>
              </a:rPr>
              <a:t>WILD A9</a:t>
            </a:r>
          </a:p>
        </p:txBody>
      </p:sp>
    </p:spTree>
    <p:extLst>
      <p:ext uri="{BB962C8B-B14F-4D97-AF65-F5344CB8AC3E}">
        <p14:creationId xmlns:p14="http://schemas.microsoft.com/office/powerpoint/2010/main" val="2701498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29600</TotalTime>
  <Words>715</Words>
  <Application>Microsoft Office PowerPoint</Application>
  <PresentationFormat>Diavetítés a képernyőre (4:3 oldalarány)</PresentationFormat>
  <Paragraphs>182</Paragraphs>
  <Slides>18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Home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Erdősi Péter</dc:creator>
  <cp:lastModifiedBy>Engler Péter</cp:lastModifiedBy>
  <cp:revision>790</cp:revision>
  <cp:lastPrinted>2013-11-07T12:31:54Z</cp:lastPrinted>
  <dcterms:created xsi:type="dcterms:W3CDTF">2010-11-09T10:40:04Z</dcterms:created>
  <dcterms:modified xsi:type="dcterms:W3CDTF">2017-09-28T18:16:33Z</dcterms:modified>
</cp:coreProperties>
</file>